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7.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15" r:id="rId1"/>
    <p:sldMasterId id="2147483933" r:id="rId2"/>
    <p:sldMasterId id="2147483951" r:id="rId3"/>
    <p:sldMasterId id="2147483969" r:id="rId4"/>
    <p:sldMasterId id="2147483987" r:id="rId5"/>
    <p:sldMasterId id="2147484041" r:id="rId6"/>
    <p:sldMasterId id="2147484157" r:id="rId7"/>
    <p:sldMasterId id="2147484323" r:id="rId8"/>
    <p:sldMasterId id="2147484464" r:id="rId9"/>
  </p:sldMasterIdLst>
  <p:notesMasterIdLst>
    <p:notesMasterId r:id="rId35"/>
  </p:notesMasterIdLst>
  <p:sldIdLst>
    <p:sldId id="256" r:id="rId10"/>
    <p:sldId id="257" r:id="rId11"/>
    <p:sldId id="258" r:id="rId12"/>
    <p:sldId id="259" r:id="rId13"/>
    <p:sldId id="261" r:id="rId14"/>
    <p:sldId id="295" r:id="rId15"/>
    <p:sldId id="260" r:id="rId16"/>
    <p:sldId id="262" r:id="rId17"/>
    <p:sldId id="296" r:id="rId18"/>
    <p:sldId id="297" r:id="rId19"/>
    <p:sldId id="298" r:id="rId20"/>
    <p:sldId id="301" r:id="rId21"/>
    <p:sldId id="302" r:id="rId22"/>
    <p:sldId id="303" r:id="rId23"/>
    <p:sldId id="306" r:id="rId24"/>
    <p:sldId id="308" r:id="rId25"/>
    <p:sldId id="305" r:id="rId26"/>
    <p:sldId id="307" r:id="rId27"/>
    <p:sldId id="265" r:id="rId28"/>
    <p:sldId id="309" r:id="rId29"/>
    <p:sldId id="276" r:id="rId30"/>
    <p:sldId id="293" r:id="rId31"/>
    <p:sldId id="310" r:id="rId32"/>
    <p:sldId id="311" r:id="rId33"/>
    <p:sldId id="284" r:id="rId34"/>
  </p:sldIdLst>
  <p:sldSz cx="9144000" cy="5143500" type="screen16x9"/>
  <p:notesSz cx="6858000" cy="9144000"/>
  <p:embeddedFontLst>
    <p:embeddedFont>
      <p:font typeface="Advent Pro Medium" panose="020B0604020202020204" charset="0"/>
      <p:regular r:id="rId36"/>
      <p:bold r:id="rId37"/>
    </p:embeddedFont>
    <p:embeddedFont>
      <p:font typeface="Bierstadt" panose="020B0004020202020204" pitchFamily="34" charset="0"/>
      <p:regular r:id="rId38"/>
      <p:bold r:id="rId39"/>
      <p:italic r:id="rId40"/>
      <p:boldItalic r:id="rId41"/>
    </p:embeddedFont>
    <p:embeddedFont>
      <p:font typeface="Corbel" panose="020B0503020204020204" pitchFamily="34" charset="0"/>
      <p:regular r:id="rId42"/>
      <p:bold r:id="rId43"/>
      <p:italic r:id="rId44"/>
      <p:boldItalic r:id="rId45"/>
    </p:embeddedFont>
    <p:embeddedFont>
      <p:font typeface="Garamond" panose="02020404030301010803" pitchFamily="18" charset="0"/>
      <p:regular r:id="rId46"/>
      <p:bold r:id="rId47"/>
      <p:italic r:id="rId48"/>
    </p:embeddedFont>
    <p:embeddedFont>
      <p:font typeface="Tw Cen MT" panose="020B0602020104020603" pitchFamily="34" charset="0"/>
      <p:regular r:id="rId49"/>
      <p:bold r:id="rId50"/>
      <p:italic r:id="rId51"/>
      <p:bold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1CCE1EC-2D79-4AA3-A551-5C2FFB3058CA}">
          <p14:sldIdLst>
            <p14:sldId id="256"/>
            <p14:sldId id="257"/>
            <p14:sldId id="258"/>
            <p14:sldId id="259"/>
            <p14:sldId id="261"/>
            <p14:sldId id="295"/>
            <p14:sldId id="260"/>
            <p14:sldId id="262"/>
            <p14:sldId id="296"/>
            <p14:sldId id="297"/>
            <p14:sldId id="298"/>
            <p14:sldId id="301"/>
            <p14:sldId id="302"/>
            <p14:sldId id="303"/>
            <p14:sldId id="306"/>
            <p14:sldId id="308"/>
            <p14:sldId id="305"/>
            <p14:sldId id="307"/>
            <p14:sldId id="265"/>
            <p14:sldId id="309"/>
            <p14:sldId id="276"/>
            <p14:sldId id="293"/>
            <p14:sldId id="310"/>
            <p14:sldId id="311"/>
            <p14:sldId id="28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E2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6D0556-9C64-4CC4-81E7-3B36630E2B48}">
  <a:tblStyle styleId="{DA6D0556-9C64-4CC4-81E7-3B36630E2B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123" autoAdjust="0"/>
  </p:normalViewPr>
  <p:slideViewPr>
    <p:cSldViewPr snapToGrid="0">
      <p:cViewPr varScale="1">
        <p:scale>
          <a:sx n="132" d="100"/>
          <a:sy n="132" d="100"/>
        </p:scale>
        <p:origin x="132" y="19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font" Target="fonts/font4.fntdata"/><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1.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9"/>
        <p:cNvGrpSpPr/>
        <p:nvPr/>
      </p:nvGrpSpPr>
      <p:grpSpPr>
        <a:xfrm>
          <a:off x="0" y="0"/>
          <a:ext cx="0" cy="0"/>
          <a:chOff x="0" y="0"/>
          <a:chExt cx="0" cy="0"/>
        </a:xfrm>
      </p:grpSpPr>
      <p:sp>
        <p:nvSpPr>
          <p:cNvPr id="5490" name="Google Shape;5490;g79fd1b4a2a_0_5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1" name="Google Shape;5491;g79fd1b4a2a_0_5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79fd1b4c94_0_17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1" name="Google Shape;6071;g79fd1b4c94_0_17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3637151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79fd1b4c94_0_17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1" name="Google Shape;6071;g79fd1b4c94_0_17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1370072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79fd1b4c94_0_17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1" name="Google Shape;6071;g79fd1b4c94_0_17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2549293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79fd1b4c94_0_17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1" name="Google Shape;6071;g79fd1b4c94_0_17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3829994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79fd1b4c94_0_17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1" name="Google Shape;6071;g79fd1b4c94_0_17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1948966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79fd1b4c94_0_17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1" name="Google Shape;6071;g79fd1b4c94_0_17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286171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79fd1b4c94_0_17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1" name="Google Shape;6071;g79fd1b4c94_0_17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1388656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79fd1b4c94_0_17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1" name="Google Shape;6071;g79fd1b4c94_0_17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3105266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1"/>
        <p:cNvGrpSpPr/>
        <p:nvPr/>
      </p:nvGrpSpPr>
      <p:grpSpPr>
        <a:xfrm>
          <a:off x="0" y="0"/>
          <a:ext cx="0" cy="0"/>
          <a:chOff x="0" y="0"/>
          <a:chExt cx="0" cy="0"/>
        </a:xfrm>
      </p:grpSpPr>
      <p:sp>
        <p:nvSpPr>
          <p:cNvPr id="6232" name="Google Shape;6232;g79fd1b4c94_0_28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3" name="Google Shape;6233;g79fd1b4c94_0_28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1"/>
        <p:cNvGrpSpPr/>
        <p:nvPr/>
      </p:nvGrpSpPr>
      <p:grpSpPr>
        <a:xfrm>
          <a:off x="0" y="0"/>
          <a:ext cx="0" cy="0"/>
          <a:chOff x="0" y="0"/>
          <a:chExt cx="0" cy="0"/>
        </a:xfrm>
      </p:grpSpPr>
      <p:sp>
        <p:nvSpPr>
          <p:cNvPr id="6232" name="Google Shape;6232;g79fd1b4c94_0_28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3" name="Google Shape;6233;g79fd1b4c94_0_28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highlight>
                <a:schemeClr val="lt1"/>
              </a:highlight>
            </a:endParaRPr>
          </a:p>
        </p:txBody>
      </p:sp>
    </p:spTree>
    <p:extLst>
      <p:ext uri="{BB962C8B-B14F-4D97-AF65-F5344CB8AC3E}">
        <p14:creationId xmlns:p14="http://schemas.microsoft.com/office/powerpoint/2010/main" val="2647992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9"/>
        <p:cNvGrpSpPr/>
        <p:nvPr/>
      </p:nvGrpSpPr>
      <p:grpSpPr>
        <a:xfrm>
          <a:off x="0" y="0"/>
          <a:ext cx="0" cy="0"/>
          <a:chOff x="0" y="0"/>
          <a:chExt cx="0" cy="0"/>
        </a:xfrm>
      </p:grpSpPr>
      <p:sp>
        <p:nvSpPr>
          <p:cNvPr id="5580" name="Google Shape;5580;g79fd1b4a2a_0_16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1" name="Google Shape;5581;g79fd1b4a2a_0_16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4"/>
        <p:cNvGrpSpPr/>
        <p:nvPr/>
      </p:nvGrpSpPr>
      <p:grpSpPr>
        <a:xfrm>
          <a:off x="0" y="0"/>
          <a:ext cx="0" cy="0"/>
          <a:chOff x="0" y="0"/>
          <a:chExt cx="0" cy="0"/>
        </a:xfrm>
      </p:grpSpPr>
      <p:sp>
        <p:nvSpPr>
          <p:cNvPr id="8455" name="Google Shape;8455;g79fd1b4c94_0_2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6" name="Google Shape;8456;g79fd1b4c94_0_2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4"/>
        <p:cNvGrpSpPr/>
        <p:nvPr/>
      </p:nvGrpSpPr>
      <p:grpSpPr>
        <a:xfrm>
          <a:off x="0" y="0"/>
          <a:ext cx="0" cy="0"/>
          <a:chOff x="0" y="0"/>
          <a:chExt cx="0" cy="0"/>
        </a:xfrm>
      </p:grpSpPr>
      <p:sp>
        <p:nvSpPr>
          <p:cNvPr id="8455" name="Google Shape;8455;g79fd1b4c94_0_2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6" name="Google Shape;8456;g79fd1b4c94_0_2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6829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4"/>
        <p:cNvGrpSpPr/>
        <p:nvPr/>
      </p:nvGrpSpPr>
      <p:grpSpPr>
        <a:xfrm>
          <a:off x="0" y="0"/>
          <a:ext cx="0" cy="0"/>
          <a:chOff x="0" y="0"/>
          <a:chExt cx="0" cy="0"/>
        </a:xfrm>
      </p:grpSpPr>
      <p:sp>
        <p:nvSpPr>
          <p:cNvPr id="8455" name="Google Shape;8455;g79fd1b4c94_0_2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6" name="Google Shape;8456;g79fd1b4c94_0_2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5847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4"/>
        <p:cNvGrpSpPr/>
        <p:nvPr/>
      </p:nvGrpSpPr>
      <p:grpSpPr>
        <a:xfrm>
          <a:off x="0" y="0"/>
          <a:ext cx="0" cy="0"/>
          <a:chOff x="0" y="0"/>
          <a:chExt cx="0" cy="0"/>
        </a:xfrm>
      </p:grpSpPr>
      <p:sp>
        <p:nvSpPr>
          <p:cNvPr id="8455" name="Google Shape;8455;g79fd1b4c94_0_28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6" name="Google Shape;8456;g79fd1b4c94_0_28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3971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1"/>
        <p:cNvGrpSpPr/>
        <p:nvPr/>
      </p:nvGrpSpPr>
      <p:grpSpPr>
        <a:xfrm>
          <a:off x="0" y="0"/>
          <a:ext cx="0" cy="0"/>
          <a:chOff x="0" y="0"/>
          <a:chExt cx="0" cy="0"/>
        </a:xfrm>
      </p:grpSpPr>
      <p:sp>
        <p:nvSpPr>
          <p:cNvPr id="8832" name="Google Shape;8832;g79fd1b4c94_0_2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3" name="Google Shape;8833;g79fd1b4c94_0_2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0"/>
        <p:cNvGrpSpPr/>
        <p:nvPr/>
      </p:nvGrpSpPr>
      <p:grpSpPr>
        <a:xfrm>
          <a:off x="0" y="0"/>
          <a:ext cx="0" cy="0"/>
          <a:chOff x="0" y="0"/>
          <a:chExt cx="0" cy="0"/>
        </a:xfrm>
      </p:grpSpPr>
      <p:sp>
        <p:nvSpPr>
          <p:cNvPr id="5881" name="Google Shape;5881;g79fd1b4c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2" name="Google Shape;5882;g79fd1b4c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3"/>
        <p:cNvGrpSpPr/>
        <p:nvPr/>
      </p:nvGrpSpPr>
      <p:grpSpPr>
        <a:xfrm>
          <a:off x="0" y="0"/>
          <a:ext cx="0" cy="0"/>
          <a:chOff x="0" y="0"/>
          <a:chExt cx="0" cy="0"/>
        </a:xfrm>
      </p:grpSpPr>
      <p:sp>
        <p:nvSpPr>
          <p:cNvPr id="5974" name="Google Shape;5974;g79fd1b4c94_0_5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5" name="Google Shape;5975;g79fd1b4c94_0_5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2"/>
        <p:cNvGrpSpPr/>
        <p:nvPr/>
      </p:nvGrpSpPr>
      <p:grpSpPr>
        <a:xfrm>
          <a:off x="0" y="0"/>
          <a:ext cx="0" cy="0"/>
          <a:chOff x="0" y="0"/>
          <a:chExt cx="0" cy="0"/>
        </a:xfrm>
      </p:grpSpPr>
      <p:sp>
        <p:nvSpPr>
          <p:cNvPr id="6023" name="Google Shape;6023;g79fd1b4c94_0_11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4" name="Google Shape;6024;g79fd1b4c94_0_11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0"/>
        <p:cNvGrpSpPr/>
        <p:nvPr/>
      </p:nvGrpSpPr>
      <p:grpSpPr>
        <a:xfrm>
          <a:off x="0" y="0"/>
          <a:ext cx="0" cy="0"/>
          <a:chOff x="0" y="0"/>
          <a:chExt cx="0" cy="0"/>
        </a:xfrm>
      </p:grpSpPr>
      <p:sp>
        <p:nvSpPr>
          <p:cNvPr id="5881" name="Google Shape;5881;g79fd1b4c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2" name="Google Shape;5882;g79fd1b4c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8412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5"/>
        <p:cNvGrpSpPr/>
        <p:nvPr/>
      </p:nvGrpSpPr>
      <p:grpSpPr>
        <a:xfrm>
          <a:off x="0" y="0"/>
          <a:ext cx="0" cy="0"/>
          <a:chOff x="0" y="0"/>
          <a:chExt cx="0" cy="0"/>
        </a:xfrm>
      </p:grpSpPr>
      <p:sp>
        <p:nvSpPr>
          <p:cNvPr id="5996" name="Google Shape;5996;gce7fe5d935_0_1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7" name="Google Shape;5997;gce7fe5d935_0_1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b="1" dirty="0" err="1"/>
              <a:t>PMSys</a:t>
            </a:r>
            <a:r>
              <a:rPr lang="en-US" sz="1400" b="1" dirty="0"/>
              <a:t> is a sport athlete monitoring system</a:t>
            </a:r>
            <a:endParaRPr sz="1400" b="1"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79fd1b4c94_0_17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1" name="Google Shape;6071;g79fd1b4c94_0_17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79fd1b4c94_0_17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1" name="Google Shape;6071;g79fd1b4c94_0_17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solidFill>
                <a:schemeClr val="dk1"/>
              </a:solidFill>
            </a:endParaRPr>
          </a:p>
        </p:txBody>
      </p:sp>
    </p:spTree>
    <p:extLst>
      <p:ext uri="{BB962C8B-B14F-4D97-AF65-F5344CB8AC3E}">
        <p14:creationId xmlns:p14="http://schemas.microsoft.com/office/powerpoint/2010/main" val="1376829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405031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3945888"/>
      </p:ext>
    </p:extLst>
  </p:cSld>
  <p:clrMapOvr>
    <a:masterClrMapping/>
  </p:clrMapOvr>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14103400"/>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9227474"/>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9128601"/>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4864960"/>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7742511"/>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0838732"/>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68814160"/>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96539665"/>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4610787"/>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7565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8268891"/>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87792254"/>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1146691"/>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82925"/>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186462"/>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306372975"/>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94599297"/>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72086496"/>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50484048"/>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2554508"/>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5910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246689458"/>
      </p:ext>
    </p:extLst>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accent6"/>
        </a:solidFill>
        <a:effectLst/>
      </p:bgPr>
    </p:bg>
    <p:spTree>
      <p:nvGrpSpPr>
        <p:cNvPr id="1" name="Shape 3016"/>
        <p:cNvGrpSpPr/>
        <p:nvPr/>
      </p:nvGrpSpPr>
      <p:grpSpPr>
        <a:xfrm>
          <a:off x="0" y="0"/>
          <a:ext cx="0" cy="0"/>
          <a:chOff x="0" y="0"/>
          <a:chExt cx="0" cy="0"/>
        </a:xfrm>
      </p:grpSpPr>
      <p:sp>
        <p:nvSpPr>
          <p:cNvPr id="3017" name="Google Shape;3017;p20"/>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18" name="Google Shape;3018;p20"/>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019" name="Google Shape;3019;p20"/>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93457629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095"/>
        <p:cNvGrpSpPr/>
        <p:nvPr/>
      </p:nvGrpSpPr>
      <p:grpSpPr>
        <a:xfrm>
          <a:off x="0" y="0"/>
          <a:ext cx="0" cy="0"/>
          <a:chOff x="0" y="0"/>
          <a:chExt cx="0" cy="0"/>
        </a:xfrm>
      </p:grpSpPr>
      <p:sp>
        <p:nvSpPr>
          <p:cNvPr id="4096" name="Google Shape;4096;p23"/>
          <p:cNvSpPr txBox="1">
            <a:spLocks noGrp="1"/>
          </p:cNvSpPr>
          <p:nvPr>
            <p:ph type="title"/>
          </p:nvPr>
        </p:nvSpPr>
        <p:spPr>
          <a:xfrm>
            <a:off x="1334700" y="839125"/>
            <a:ext cx="64746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97" name="Google Shape;4097;p23"/>
          <p:cNvSpPr txBox="1">
            <a:spLocks noGrp="1"/>
          </p:cNvSpPr>
          <p:nvPr>
            <p:ph type="subTitle" idx="1"/>
          </p:nvPr>
        </p:nvSpPr>
        <p:spPr>
          <a:xfrm>
            <a:off x="2466750" y="1760850"/>
            <a:ext cx="4210500" cy="13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314038779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fld id="{6D22F896-40B5-4ADD-8801-0D06FADFA095}" type="slidenum">
              <a:rPr lang="en-US" smtClean="0"/>
              <a:t>‹#›</a:t>
            </a:fld>
            <a:endParaRPr lang="en-US" dirty="0"/>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859620"/>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43387138"/>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5859301"/>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14740002"/>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8842233"/>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1258764"/>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2646484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768298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7666284"/>
      </p:ext>
    </p:extLst>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8183865"/>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4771435"/>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9427065"/>
      </p:ext>
    </p:extLst>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9842682"/>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10386535"/>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7431119"/>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7308007"/>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5109175"/>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8981678"/>
      </p:ext>
    </p:extLst>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731667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8002966"/>
      </p:ext>
    </p:extLst>
  </p:cSld>
  <p:clrMapOvr>
    <a:masterClrMapping/>
  </p:clrMapOvr>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3772970"/>
      </p:ext>
    </p:extLst>
  </p:cSld>
  <p:clrMapOvr>
    <a:masterClrMapping/>
  </p:clrMapOvr>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0646360"/>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0148104"/>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38341819"/>
      </p:ext>
    </p:extLst>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4755692"/>
      </p:ext>
    </p:extLst>
  </p:cSld>
  <p:clrMapOvr>
    <a:masterClrMapping/>
  </p:clrMapOvr>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09649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8610608"/>
      </p:ext>
    </p:extLst>
  </p:cSld>
  <p:clrMapOvr>
    <a:masterClrMapping/>
  </p:clrMapOvr>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0258724"/>
      </p:ext>
    </p:extLst>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2134844"/>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1944298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10211789"/>
      </p:ext>
    </p:extLst>
  </p:cSld>
  <p:clrMapOvr>
    <a:masterClrMapping/>
  </p:clrMapOvr>
  <p:hf sldNum="0"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57040799"/>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34532734"/>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2531425"/>
      </p:ext>
    </p:extLst>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47578158"/>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7052889"/>
      </p:ext>
    </p:extLst>
  </p:cSld>
  <p:clrMapOvr>
    <a:masterClrMapping/>
  </p:clrMapOvr>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9735284"/>
      </p:ext>
    </p:extLst>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095"/>
        <p:cNvGrpSpPr/>
        <p:nvPr/>
      </p:nvGrpSpPr>
      <p:grpSpPr>
        <a:xfrm>
          <a:off x="0" y="0"/>
          <a:ext cx="0" cy="0"/>
          <a:chOff x="0" y="0"/>
          <a:chExt cx="0" cy="0"/>
        </a:xfrm>
      </p:grpSpPr>
      <p:sp>
        <p:nvSpPr>
          <p:cNvPr id="4096" name="Google Shape;4096;p23"/>
          <p:cNvSpPr txBox="1">
            <a:spLocks noGrp="1"/>
          </p:cNvSpPr>
          <p:nvPr>
            <p:ph type="title"/>
          </p:nvPr>
        </p:nvSpPr>
        <p:spPr>
          <a:xfrm>
            <a:off x="1334700" y="839125"/>
            <a:ext cx="64746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97" name="Google Shape;4097;p23"/>
          <p:cNvSpPr txBox="1">
            <a:spLocks noGrp="1"/>
          </p:cNvSpPr>
          <p:nvPr>
            <p:ph type="subTitle" idx="1"/>
          </p:nvPr>
        </p:nvSpPr>
        <p:spPr>
          <a:xfrm>
            <a:off x="2466750" y="1760850"/>
            <a:ext cx="4210500" cy="13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extLst>
      <p:ext uri="{BB962C8B-B14F-4D97-AF65-F5344CB8AC3E}">
        <p14:creationId xmlns:p14="http://schemas.microsoft.com/office/powerpoint/2010/main" val="31728755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794283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9638121"/>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73654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942980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3703705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3154109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480784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074403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286928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49319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122895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49364223"/>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319216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2520223"/>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01966600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53794484"/>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510360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2437662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0771801"/>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2769581"/>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5253582"/>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1889979"/>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77541816"/>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6369321"/>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1347064"/>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073093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4391405"/>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7641485"/>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853487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05534719"/>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3687608"/>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64283"/>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9900977"/>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63448985"/>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185764"/>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2257392"/>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4717186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55985995"/>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5050987"/>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4978329"/>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4562362"/>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8177440"/>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0081822"/>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49035437"/>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1037609"/>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611677"/>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90272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20952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9080415"/>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5895698"/>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5464528"/>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4905174"/>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831963826"/>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0756437"/>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8999118"/>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13989109"/>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14574068"/>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8714665"/>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5696358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285326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3559745"/>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64359604"/>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3176373"/>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5181548"/>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2076828"/>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34240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8584188"/>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14622999"/>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9327912"/>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229621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20903453"/>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856358877"/>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8671816"/>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4104095"/>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1290614"/>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6208311"/>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76429564"/>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a:xfrm>
            <a:off x="3999309" y="4412457"/>
            <a:ext cx="3243033" cy="273844"/>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961341"/>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8213893" y="4400349"/>
            <a:ext cx="413375" cy="273844"/>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2523189"/>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442678"/>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268672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6790007"/>
      </p:ext>
    </p:extLst>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7431102"/>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6440682"/>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821604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7833247"/>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2935493"/>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0034701"/>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56583838"/>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63690154"/>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02761004"/>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789767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2.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2.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2.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image" Target="../media/image2.png"/><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theme" Target="../theme/theme7.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theme" Target="../theme/theme8.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image" Target="../media/image7.png"/><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19" Type="http://schemas.openxmlformats.org/officeDocument/2006/relationships/image" Target="../media/image6.png"/><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theme" Target="../theme/theme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6/7/2022</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21142903"/>
      </p:ext>
    </p:extLst>
  </p:cSld>
  <p:clrMap bg1="dk1" tx1="lt1" bg2="dk2" tx2="lt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6/7/2022</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67817556"/>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6/7/2022</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77907943"/>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effectLst>
            <a:outerShdw blurRad="152400" dist="38100" dir="2700000" algn="tl">
              <a:srgbClr val="000000">
                <a:alpha val="36000"/>
              </a:srgbClr>
            </a:outerShdw>
          </a:effectLst>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effectLst>
            <a:outerShdw blurRad="152400" dist="38100" dir="2700000" algn="tl">
              <a:srgbClr val="000000">
                <a:alpha val="36000"/>
              </a:srgbClr>
            </a:outerShdw>
          </a:effectLst>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effectLst>
            <a:outerShdw blurRad="152400" dist="38100" dir="2700000" algn="tl">
              <a:srgbClr val="000000">
                <a:alpha val="36000"/>
              </a:srgbClr>
            </a:outerShdw>
          </a:effectLst>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effectLst>
            <a:outerShdw blurRad="152400" dist="38100" dir="2700000" algn="tl">
              <a:srgbClr val="000000">
                <a:alpha val="36000"/>
              </a:srgbClr>
            </a:outerShdw>
          </a:effectLst>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0"/>
            <a:ext cx="9040416" cy="51435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6/7/2022</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50795118"/>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0"/>
            <a:ext cx="9040416" cy="51435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6/7/2022</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23938611"/>
      </p:ext>
    </p:extLst>
  </p:cSld>
  <p:clrMap bg1="dk1" tx1="lt1" bg2="dk2" tx2="lt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8A87A34-81AB-432B-8DAE-1953F412C126}" type="datetimeFigureOut">
              <a:rPr lang="en-US" smtClean="0"/>
              <a:pPr/>
              <a:t>6/7/2022</a:t>
            </a:fld>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421566"/>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Lst>
  <p:hf sldNum="0"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48A87A34-81AB-432B-8DAE-1953F412C126}" type="datetimeFigureOut">
              <a:rPr lang="en-US" smtClean="0"/>
              <a:pPr/>
              <a:t>6/7/2022</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74314625"/>
      </p:ext>
    </p:extLst>
  </p:cSld>
  <p:clrMap bg1="dk1" tx1="lt1" bg2="dk2" tx2="lt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 id="2147484484" r:id="rId19"/>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8A87A34-81AB-432B-8DAE-1953F412C126}" type="datetimeFigureOut">
              <a:rPr lang="en-US" smtClean="0"/>
              <a:pPr/>
              <a:t>6/7/2022</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31535006"/>
      </p:ext>
    </p:extLst>
  </p:cSld>
  <p:clrMap bg1="lt1" tx1="dk1" bg2="lt2" tx2="dk2" accent1="accent1" accent2="accent2" accent3="accent3" accent4="accent4" accent5="accent5" accent6="accent6" hlink="hlink" folHlink="folHlink"/>
  <p:sldLayoutIdLst>
    <p:sldLayoutId id="2147484324" r:id="rId1"/>
    <p:sldLayoutId id="2147484325" r:id="rId2"/>
    <p:sldLayoutId id="2147484326" r:id="rId3"/>
    <p:sldLayoutId id="2147484327" r:id="rId4"/>
    <p:sldLayoutId id="2147484328" r:id="rId5"/>
    <p:sldLayoutId id="2147484329" r:id="rId6"/>
    <p:sldLayoutId id="2147484330" r:id="rId7"/>
    <p:sldLayoutId id="2147484331" r:id="rId8"/>
    <p:sldLayoutId id="2147484332" r:id="rId9"/>
    <p:sldLayoutId id="2147484333" r:id="rId10"/>
    <p:sldLayoutId id="2147484334" r:id="rId11"/>
    <p:sldLayoutId id="2147484335" r:id="rId12"/>
    <p:sldLayoutId id="2147484336" r:id="rId13"/>
    <p:sldLayoutId id="2147484337" r:id="rId14"/>
    <p:sldLayoutId id="2147484338" r:id="rId15"/>
    <p:sldLayoutId id="2147484339" r:id="rId16"/>
    <p:sldLayoutId id="2147484340" r:id="rId17"/>
  </p:sldLayoutIdLs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8A87A34-81AB-432B-8DAE-1953F412C126}" type="datetimeFigureOut">
              <a:rPr lang="en-US" smtClean="0"/>
              <a:pPr/>
              <a:t>6/7/2022</a:t>
            </a:fld>
            <a:endParaRPr lang="en-US" dirty="0"/>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13958421"/>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 id="2147484476" r:id="rId12"/>
    <p:sldLayoutId id="2147484477" r:id="rId13"/>
    <p:sldLayoutId id="2147484478" r:id="rId14"/>
    <p:sldLayoutId id="2147484479" r:id="rId15"/>
    <p:sldLayoutId id="2147484480" r:id="rId16"/>
    <p:sldLayoutId id="2147484481" r:id="rId17"/>
    <p:sldLayoutId id="2147484483" r:id="rId18"/>
  </p:sldLayoutIdLst>
  <p:hf sldNum="0" hdr="0" ftr="0" dt="0"/>
  <p:txStyles>
    <p:titleStyle>
      <a:lvl1pPr algn="ctr" defTabSz="342900" rtl="0" eaLnBrk="1" latinLnBrk="0" hangingPunct="1">
        <a:spcBef>
          <a:spcPct val="0"/>
        </a:spcBef>
        <a:buNone/>
        <a:defRPr sz="3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hyperlink" Target="https://pixabay.com/en/man-runner-sport-1295507/" TargetMode="External"/><Relationship Id="rId12" Type="http://schemas.openxmlformats.org/officeDocument/2006/relationships/hyperlink" Target="http://varshini1986.blogspot.com/2011_03_01_archive.html" TargetMode="External"/><Relationship Id="rId2" Type="http://schemas.openxmlformats.org/officeDocument/2006/relationships/notesSlide" Target="../notesSlides/notesSlide1.xml"/><Relationship Id="rId1" Type="http://schemas.openxmlformats.org/officeDocument/2006/relationships/slideLayout" Target="../slideLayouts/slideLayout103.xml"/><Relationship Id="rId6" Type="http://schemas.openxmlformats.org/officeDocument/2006/relationships/image" Target="../media/image11.png"/><Relationship Id="rId11" Type="http://schemas.microsoft.com/office/2007/relationships/hdphoto" Target="../media/hdphoto2.wdp"/><Relationship Id="rId5" Type="http://schemas.openxmlformats.org/officeDocument/2006/relationships/hyperlink" Target="http://www.wired.it/gadget/accessori/2016/09/12/ifa-2016-fitbit-charge-2-fitness-tracker/" TargetMode="External"/><Relationship Id="rId10" Type="http://schemas.openxmlformats.org/officeDocument/2006/relationships/image" Target="../media/image13.png"/><Relationship Id="rId4" Type="http://schemas.microsoft.com/office/2007/relationships/hdphoto" Target="../media/hdphoto1.wdp"/><Relationship Id="rId9" Type="http://schemas.openxmlformats.org/officeDocument/2006/relationships/hyperlink" Target="https://www.aliem.com/2013/08/svt-are-troponins-necessar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52.xml"/><Relationship Id="rId4" Type="http://schemas.openxmlformats.org/officeDocument/2006/relationships/image" Target="../media/image27.gif"/></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38.gif"/><Relationship Id="rId5" Type="http://schemas.microsoft.com/office/2007/relationships/hdphoto" Target="../media/hdphoto6.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image" Target="../media/image39.png"/><Relationship Id="rId4" Type="http://schemas.openxmlformats.org/officeDocument/2006/relationships/image" Target="../media/image38.gif"/></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9.xml"/><Relationship Id="rId5" Type="http://schemas.openxmlformats.org/officeDocument/2006/relationships/image" Target="../media/image27.gif"/><Relationship Id="rId4"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9.xml"/><Relationship Id="rId6" Type="http://schemas.microsoft.com/office/2007/relationships/hdphoto" Target="../media/hdphoto8.wdp"/><Relationship Id="rId5" Type="http://schemas.openxmlformats.org/officeDocument/2006/relationships/image" Target="../media/image41.png"/><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86.xml"/><Relationship Id="rId6" Type="http://schemas.openxmlformats.org/officeDocument/2006/relationships/image" Target="../media/image43.png"/><Relationship Id="rId5" Type="http://schemas.openxmlformats.org/officeDocument/2006/relationships/hyperlink" Target="https://creativecommons.org/licenses/by/3.0/" TargetMode="External"/><Relationship Id="rId4" Type="http://schemas.openxmlformats.org/officeDocument/2006/relationships/hyperlink" Target="https://www.flickr.com/photos/mikemacmarketing/3021241104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86.xml"/><Relationship Id="rId6" Type="http://schemas.openxmlformats.org/officeDocument/2006/relationships/image" Target="../media/image45.png"/><Relationship Id="rId5" Type="http://schemas.openxmlformats.org/officeDocument/2006/relationships/hyperlink" Target="https://www.tonybates.ca/2016/01/04/book-review-the-future-of-the-professions-including-teaching/" TargetMode="External"/><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86.xml"/><Relationship Id="rId5" Type="http://schemas.openxmlformats.org/officeDocument/2006/relationships/hyperlink" Target="https://www.reflectionsofthevoid.com/2018/01/links-of-day-11012018-two-machine.html" TargetMode="External"/><Relationship Id="rId4" Type="http://schemas.openxmlformats.org/officeDocument/2006/relationships/image" Target="../media/image46.jpg"/></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86.xml"/><Relationship Id="rId6" Type="http://schemas.microsoft.com/office/2007/relationships/hdphoto" Target="../media/hdphoto9.wdp"/><Relationship Id="rId5" Type="http://schemas.openxmlformats.org/officeDocument/2006/relationships/image" Target="../media/image47.png"/><Relationship Id="rId4" Type="http://schemas.openxmlformats.org/officeDocument/2006/relationships/hyperlink" Target="https://www.flickr.com/photos/mikemacmarketing/3021241104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20.xml"/><Relationship Id="rId5" Type="http://schemas.openxmlformats.org/officeDocument/2006/relationships/hyperlink" Target="https://www.aesdes.org/category/student-work/2016/top-5-constraints/" TargetMode="External"/><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0.xml"/></Relationships>
</file>

<file path=ppt/slides/_rels/slide21.xml.rels><?xml version="1.0" encoding="UTF-8" standalone="yes"?>
<Relationships xmlns="http://schemas.openxmlformats.org/package/2006/relationships"><Relationship Id="rId3" Type="http://schemas.openxmlformats.org/officeDocument/2006/relationships/hyperlink" Target="https://public.tableau.com/app/profile/kelly5613/viz/Final-Project_16541248140270/Dashboard?publish=yes" TargetMode="External"/><Relationship Id="rId2" Type="http://schemas.openxmlformats.org/officeDocument/2006/relationships/notesSlide" Target="../notesSlides/notesSlide20.xml"/><Relationship Id="rId1" Type="http://schemas.openxmlformats.org/officeDocument/2006/relationships/slideLayout" Target="../slideLayouts/slideLayout122.xml"/></Relationships>
</file>

<file path=ppt/slides/_rels/slide22.xml.rels><?xml version="1.0" encoding="UTF-8" standalone="yes"?>
<Relationships xmlns="http://schemas.openxmlformats.org/package/2006/relationships"><Relationship Id="rId3" Type="http://schemas.openxmlformats.org/officeDocument/2006/relationships/image" Target="../media/image49.gif"/><Relationship Id="rId7" Type="http://schemas.openxmlformats.org/officeDocument/2006/relationships/image" Target="../media/image53.gif"/><Relationship Id="rId2" Type="http://schemas.openxmlformats.org/officeDocument/2006/relationships/notesSlide" Target="../notesSlides/notesSlide21.xml"/><Relationship Id="rId1" Type="http://schemas.openxmlformats.org/officeDocument/2006/relationships/slideLayout" Target="../slideLayouts/slideLayout139.xml"/><Relationship Id="rId6" Type="http://schemas.openxmlformats.org/officeDocument/2006/relationships/image" Target="../media/image52.gif"/><Relationship Id="rId5" Type="http://schemas.openxmlformats.org/officeDocument/2006/relationships/image" Target="../media/image51.gif"/><Relationship Id="rId4" Type="http://schemas.openxmlformats.org/officeDocument/2006/relationships/image" Target="../media/image50.gif"/></Relationships>
</file>

<file path=ppt/slides/_rels/slide2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2.xml"/><Relationship Id="rId1" Type="http://schemas.openxmlformats.org/officeDocument/2006/relationships/slideLayout" Target="../slideLayouts/slideLayout139.xml"/><Relationship Id="rId6" Type="http://schemas.openxmlformats.org/officeDocument/2006/relationships/image" Target="../media/image52.gif"/><Relationship Id="rId5" Type="http://schemas.openxmlformats.org/officeDocument/2006/relationships/image" Target="../media/image51.gif"/><Relationship Id="rId4" Type="http://schemas.openxmlformats.org/officeDocument/2006/relationships/image" Target="../media/image50.gif"/></Relationships>
</file>

<file path=ppt/slides/_rels/slide2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3.xml"/><Relationship Id="rId1" Type="http://schemas.openxmlformats.org/officeDocument/2006/relationships/slideLayout" Target="../slideLayouts/slideLayout139.xml"/><Relationship Id="rId6" Type="http://schemas.openxmlformats.org/officeDocument/2006/relationships/image" Target="../media/image52.gif"/><Relationship Id="rId5" Type="http://schemas.openxmlformats.org/officeDocument/2006/relationships/image" Target="../media/image51.gif"/><Relationship Id="rId4" Type="http://schemas.openxmlformats.org/officeDocument/2006/relationships/image" Target="../media/image50.gif"/></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21.xml"/><Relationship Id="rId6" Type="http://schemas.openxmlformats.org/officeDocument/2006/relationships/hyperlink" Target="https://github.com/qaseemme064/Final-Project" TargetMode="External"/><Relationship Id="rId5" Type="http://schemas.openxmlformats.org/officeDocument/2006/relationships/image" Target="../media/image54.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03.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0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vlbthambawita/pmdata-a-sports-logging-dataset/discussion"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4.png"/><Relationship Id="rId18" Type="http://schemas.openxmlformats.org/officeDocument/2006/relationships/image" Target="../media/image36.png"/><Relationship Id="rId3" Type="http://schemas.microsoft.com/office/2007/relationships/hdphoto" Target="../media/hdphoto4.wdp"/><Relationship Id="rId7" Type="http://schemas.openxmlformats.org/officeDocument/2006/relationships/hyperlink" Target="https://el.wikipedia.org/wiki/Python" TargetMode="External"/><Relationship Id="rId12" Type="http://schemas.openxmlformats.org/officeDocument/2006/relationships/hyperlink" Target="https://askubuntu.com/questions/1006266/unable-to-install-heroku" TargetMode="External"/><Relationship Id="rId17" Type="http://schemas.openxmlformats.org/officeDocument/2006/relationships/hyperlink" Target="https://systemdump.io/posts/2017-05-06-openstack-cliff" TargetMode="External"/><Relationship Id="rId2" Type="http://schemas.openxmlformats.org/officeDocument/2006/relationships/image" Target="../media/image28.png"/><Relationship Id="rId16" Type="http://schemas.openxmlformats.org/officeDocument/2006/relationships/image" Target="../media/image35.png"/><Relationship Id="rId1" Type="http://schemas.openxmlformats.org/officeDocument/2006/relationships/slideLayout" Target="../slideLayouts/slideLayout36.xml"/><Relationship Id="rId6" Type="http://schemas.openxmlformats.org/officeDocument/2006/relationships/image" Target="../media/image30.png"/><Relationship Id="rId11" Type="http://schemas.openxmlformats.org/officeDocument/2006/relationships/image" Target="../media/image33.png"/><Relationship Id="rId5" Type="http://schemas.openxmlformats.org/officeDocument/2006/relationships/hyperlink" Target="https://www.callysto.ca/callysto/" TargetMode="External"/><Relationship Id="rId15" Type="http://schemas.openxmlformats.org/officeDocument/2006/relationships/hyperlink" Target="https://creativecommons.org/licenses/by-nc/3.0/" TargetMode="External"/><Relationship Id="rId10" Type="http://schemas.openxmlformats.org/officeDocument/2006/relationships/image" Target="../media/image32.png"/><Relationship Id="rId19" Type="http://schemas.microsoft.com/office/2007/relationships/hdphoto" Target="../media/hdphoto5.wdp"/><Relationship Id="rId4" Type="http://schemas.openxmlformats.org/officeDocument/2006/relationships/image" Target="../media/image29.png"/><Relationship Id="rId9" Type="http://schemas.openxmlformats.org/officeDocument/2006/relationships/hyperlink" Target="https://en.wikipedia.org/wiki/Tableau_Software" TargetMode="External"/><Relationship Id="rId14" Type="http://schemas.openxmlformats.org/officeDocument/2006/relationships/hyperlink" Target="https://hocomain.blogspot.com/2015/10/cambiar-tipo-de-dato-postgresq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92"/>
        <p:cNvGrpSpPr/>
        <p:nvPr/>
      </p:nvGrpSpPr>
      <p:grpSpPr>
        <a:xfrm>
          <a:off x="0" y="0"/>
          <a:ext cx="0" cy="0"/>
          <a:chOff x="0" y="0"/>
          <a:chExt cx="0" cy="0"/>
        </a:xfrm>
      </p:grpSpPr>
      <p:sp>
        <p:nvSpPr>
          <p:cNvPr id="5493" name="Google Shape;5493;p28"/>
          <p:cNvSpPr txBox="1">
            <a:spLocks noGrp="1"/>
          </p:cNvSpPr>
          <p:nvPr>
            <p:ph type="ctrTitle"/>
          </p:nvPr>
        </p:nvSpPr>
        <p:spPr>
          <a:xfrm>
            <a:off x="1995714" y="304747"/>
            <a:ext cx="5529133" cy="2394910"/>
          </a:xfrm>
          <a:prstGeom prst="rect">
            <a:avLst/>
          </a:prstGeom>
        </p:spPr>
        <p:txBody>
          <a:bodyPr spcFirstLastPara="1" lIns="91425" tIns="91425" rIns="91425" bIns="91425" anchorCtr="0">
            <a:noAutofit/>
          </a:bodyPr>
          <a:lstStyle/>
          <a:p>
            <a:pPr marL="0" lvl="0" indent="0" algn="ctr" rtl="0">
              <a:spcBef>
                <a:spcPts val="0"/>
              </a:spcBef>
              <a:spcAft>
                <a:spcPts val="0"/>
              </a:spcAft>
              <a:buNone/>
            </a:pPr>
            <a:r>
              <a:rPr lang="en-GB" sz="5400" b="1" dirty="0">
                <a:solidFill>
                  <a:srgbClr val="FFC000"/>
                </a:solidFill>
              </a:rPr>
              <a:t>PREDICTIONS USING FITNESS TRACKERS</a:t>
            </a:r>
          </a:p>
        </p:txBody>
      </p:sp>
      <p:pic>
        <p:nvPicPr>
          <p:cNvPr id="3" name="Picture 2" descr="A group of different colored shoes&#10;&#10;Description automatically generated with low confidence">
            <a:extLst>
              <a:ext uri="{FF2B5EF4-FFF2-40B4-BE49-F238E27FC236}">
                <a16:creationId xmlns:a16="http://schemas.microsoft.com/office/drawing/2014/main" id="{50915F73-0B50-4D80-8680-5CFBE032E1B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75" b="89986" l="10000" r="90714">
                        <a14:foregroundMark x1="18429" y1="24757" x2="18429" y2="24757"/>
                        <a14:foregroundMark x1="64429" y1="26287" x2="64429" y2="26287"/>
                        <a14:foregroundMark x1="60286" y1="20862" x2="60286" y2="20862"/>
                        <a14:foregroundMark x1="21714" y1="63282" x2="21714" y2="63282"/>
                        <a14:foregroundMark x1="90714" y1="44089" x2="90714" y2="44089"/>
                        <a14:foregroundMark x1="21214" y1="48957" x2="21214" y2="48957"/>
                        <a14:foregroundMark x1="21071" y1="27260" x2="21071" y2="27260"/>
                        <a14:foregroundMark x1="66500" y1="68289" x2="66500" y2="68289"/>
                        <a14:foregroundMark x1="57714" y1="68707" x2="57714" y2="68707"/>
                        <a14:foregroundMark x1="56857" y1="30459" x2="56857" y2="30459"/>
                        <a14:foregroundMark x1="66857" y1="42837" x2="66857" y2="42837"/>
                        <a14:foregroundMark x1="68786" y1="38665" x2="68786" y2="38665"/>
                        <a14:foregroundMark x1="69143" y1="49235" x2="69143" y2="49235"/>
                        <a14:foregroundMark x1="65571" y1="50487" x2="65571" y2="50487"/>
                        <a14:foregroundMark x1="64214" y1="44506" x2="64214" y2="44506"/>
                        <a14:foregroundMark x1="64071" y1="37830" x2="64071" y2="37830"/>
                        <a14:backgroundMark x1="90714" y1="35883" x2="90714" y2="35883"/>
                      </a14:backgroundRemoval>
                    </a14:imgEffect>
                    <a14:imgEffect>
                      <a14:colorTemperature colorTemp="5300"/>
                    </a14:imgEffect>
                  </a14:imgLayer>
                </a14:imgProps>
              </a:ext>
              <a:ext uri="{837473B0-CC2E-450A-ABE3-18F120FF3D39}">
                <a1611:picAttrSrcUrl xmlns:a1611="http://schemas.microsoft.com/office/drawing/2016/11/main" r:id="rId5"/>
              </a:ext>
            </a:extLst>
          </a:blip>
          <a:srcRect l="26935" t="14395" r="27724" b="16507"/>
          <a:stretch/>
        </p:blipFill>
        <p:spPr>
          <a:xfrm>
            <a:off x="7027786" y="658425"/>
            <a:ext cx="1934779" cy="1514303"/>
          </a:xfrm>
          <a:prstGeom prst="rect">
            <a:avLst/>
          </a:prstGeom>
        </p:spPr>
      </p:pic>
      <p:pic>
        <p:nvPicPr>
          <p:cNvPr id="11" name="Picture 10" descr="A picture containing text, vector graphics&#10;&#10;Description automatically generated">
            <a:extLst>
              <a:ext uri="{FF2B5EF4-FFF2-40B4-BE49-F238E27FC236}">
                <a16:creationId xmlns:a16="http://schemas.microsoft.com/office/drawing/2014/main" id="{D3AA32B4-1100-4BCE-8DB8-584D070D7F7B}"/>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572000" y="3160101"/>
            <a:ext cx="1582412" cy="1846575"/>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0214A312-D14C-4AE8-9B58-CDFBB2BAC0A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027786" y="3464597"/>
            <a:ext cx="1892350" cy="1536588"/>
          </a:xfrm>
          <a:prstGeom prst="rect">
            <a:avLst/>
          </a:prstGeom>
        </p:spPr>
      </p:pic>
      <p:pic>
        <p:nvPicPr>
          <p:cNvPr id="18" name="Picture 17" descr="Shape, circle&#10;&#10;Description automatically generated">
            <a:extLst>
              <a:ext uri="{FF2B5EF4-FFF2-40B4-BE49-F238E27FC236}">
                <a16:creationId xmlns:a16="http://schemas.microsoft.com/office/drawing/2014/main" id="{CDF017D0-CDD1-43F7-AA2E-470719FA5079}"/>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6336" b="92742" l="6907" r="93994">
                        <a14:foregroundMark x1="36637" y1="8525" x2="36637" y2="8525"/>
                        <a14:foregroundMark x1="44845" y1="26728" x2="44845" y2="26728"/>
                        <a14:foregroundMark x1="28729" y1="26267" x2="28729" y2="26267"/>
                        <a14:foregroundMark x1="20521" y1="25806" x2="20521" y2="25806"/>
                        <a14:foregroundMark x1="16517" y1="27995" x2="16517" y2="27995"/>
                        <a14:foregroundMark x1="33433" y1="25346" x2="33433" y2="25346"/>
                        <a14:foregroundMark x1="33433" y1="25346" x2="31932" y2="24885"/>
                        <a14:foregroundMark x1="23223" y1="26728" x2="22022" y2="27074"/>
                        <a14:foregroundMark x1="18118" y1="28917" x2="18118" y2="28917"/>
                        <a14:foregroundMark x1="73574" y1="16705" x2="73574" y2="16705"/>
                        <a14:foregroundMark x1="76777" y1="14862" x2="76777" y2="14862"/>
                        <a14:foregroundMark x1="79880" y1="14862" x2="79880" y2="14862"/>
                        <a14:foregroundMark x1="59860" y1="20737" x2="59860" y2="20737"/>
                        <a14:foregroundMark x1="59860" y1="20737" x2="59860" y2="20737"/>
                        <a14:foregroundMark x1="60561" y1="23041" x2="60561" y2="23041"/>
                        <a14:foregroundMark x1="62162" y1="27995" x2="62162" y2="27995"/>
                        <a14:foregroundMark x1="64164" y1="27074" x2="64164" y2="27074"/>
                        <a14:foregroundMark x1="62162" y1="21659" x2="62162" y2="21659"/>
                        <a14:foregroundMark x1="62162" y1="20392" x2="62162" y2="20392"/>
                        <a14:foregroundMark x1="62162" y1="19470" x2="62162" y2="19470"/>
                        <a14:foregroundMark x1="63764" y1="19931" x2="63764" y2="19931"/>
                        <a14:foregroundMark x1="62563" y1="24885" x2="62563" y2="24885"/>
                        <a14:foregroundMark x1="60961" y1="26728" x2="58659" y2="26728"/>
                        <a14:foregroundMark x1="57457" y1="24885" x2="56657" y2="23502"/>
                        <a14:foregroundMark x1="55455" y1="22120" x2="55455" y2="22120"/>
                        <a14:foregroundMark x1="51952" y1="25806" x2="51552" y2="27074"/>
                        <a14:foregroundMark x1="51952" y1="30760" x2="51952" y2="30760"/>
                        <a14:foregroundMark x1="50350" y1="32143" x2="48048" y2="33065"/>
                        <a14:foregroundMark x1="44845" y1="32143" x2="44845" y2="32143"/>
                        <a14:foregroundMark x1="42943" y1="29378" x2="43343" y2="27535"/>
                        <a14:foregroundMark x1="37838" y1="64286" x2="37838" y2="64286"/>
                        <a14:foregroundMark x1="37838" y1="64747" x2="37037" y2="66014"/>
                        <a14:foregroundMark x1="35836" y1="66935" x2="35836" y2="66935"/>
                        <a14:foregroundMark x1="34635" y1="66935" x2="34635" y2="66935"/>
                        <a14:foregroundMark x1="10310" y1="92742" x2="10310" y2="92742"/>
                        <a14:foregroundMark x1="10310" y1="92742" x2="10310" y2="92742"/>
                        <a14:foregroundMark x1="9910" y1="87327" x2="9910" y2="87327"/>
                        <a14:foregroundMark x1="9910" y1="86866" x2="11011" y2="86866"/>
                        <a14:foregroundMark x1="18519" y1="83756" x2="18519" y2="83756"/>
                        <a14:foregroundMark x1="18519" y1="83756" x2="18519" y2="83756"/>
                        <a14:foregroundMark x1="10611" y1="86406" x2="10611" y2="86406"/>
                        <a14:foregroundMark x1="8709" y1="86406" x2="8709" y2="86406"/>
                        <a14:foregroundMark x1="7107" y1="86406" x2="7107" y2="86406"/>
                        <a14:foregroundMark x1="84585" y1="79147" x2="84585" y2="79147"/>
                        <a14:foregroundMark x1="87387" y1="78687" x2="87387" y2="78687"/>
                        <a14:foregroundMark x1="85786" y1="85484" x2="85786" y2="85484"/>
                        <a14:foregroundMark x1="81081" y1="86406" x2="81081" y2="86406"/>
                        <a14:foregroundMark x1="76777" y1="85484" x2="76777" y2="85484"/>
                        <a14:foregroundMark x1="76777" y1="85484" x2="76777" y2="85484"/>
                        <a14:foregroundMark x1="70871" y1="87788" x2="70871" y2="87788"/>
                        <a14:foregroundMark x1="70871" y1="87788" x2="70871" y2="87788"/>
                        <a14:foregroundMark x1="67668" y1="90092" x2="67668" y2="90092"/>
                        <a14:foregroundMark x1="67668" y1="90092" x2="67668" y2="90092"/>
                        <a14:foregroundMark x1="64164" y1="92281" x2="64164" y2="92281"/>
                        <a14:foregroundMark x1="64164" y1="92281" x2="64164" y2="92281"/>
                        <a14:foregroundMark x1="26426" y1="77419" x2="26426" y2="77419"/>
                        <a14:foregroundMark x1="26426" y1="77419" x2="26426" y2="77419"/>
                        <a14:foregroundMark x1="22823" y1="79608" x2="22823" y2="79608"/>
                        <a14:foregroundMark x1="22422" y1="79608" x2="22422" y2="79608"/>
                        <a14:foregroundMark x1="85786" y1="60138" x2="85786" y2="60138"/>
                        <a14:foregroundMark x1="85786" y1="60138" x2="85786" y2="60138"/>
                        <a14:foregroundMark x1="92893" y1="59677" x2="92893" y2="59677"/>
                        <a14:foregroundMark x1="92893" y1="59217" x2="92893" y2="59217"/>
                        <a14:foregroundMark x1="93994" y1="54724" x2="93994" y2="54724"/>
                        <a14:foregroundMark x1="93994" y1="54724" x2="93994" y2="54724"/>
                        <a14:foregroundMark x1="89690" y1="57488" x2="89690" y2="57488"/>
                        <a14:foregroundMark x1="89690" y1="57488" x2="89690" y2="57488"/>
                        <a14:foregroundMark x1="18519" y1="83295" x2="18519" y2="83295"/>
                        <a14:foregroundMark x1="18519" y1="83295" x2="18519" y2="83295"/>
                        <a14:foregroundMark x1="11411" y1="91820" x2="11411" y2="91820"/>
                        <a14:foregroundMark x1="11011" y1="91820" x2="11011" y2="91820"/>
                        <a14:foregroundMark x1="72372" y1="6336" x2="72372" y2="6336"/>
                        <a14:foregroundMark x1="72372" y1="6336" x2="72372" y2="6336"/>
                        <a14:foregroundMark x1="77077" y1="15323" x2="77077" y2="15323"/>
                        <a14:foregroundMark x1="77077" y1="15323" x2="77077" y2="15323"/>
                        <a14:foregroundMark x1="77878" y1="15783" x2="77878" y2="15783"/>
                        <a14:foregroundMark x1="80280" y1="15783" x2="80280" y2="15783"/>
                        <a14:foregroundMark x1="81081" y1="15783" x2="81081" y2="15783"/>
                        <a14:foregroundMark x1="82583" y1="15323" x2="82583" y2="15323"/>
                        <a14:foregroundMark x1="69269" y1="16705" x2="69269" y2="16705"/>
                        <a14:foregroundMark x1="69269" y1="17166" x2="69269" y2="17166"/>
                        <a14:foregroundMark x1="46446" y1="23041" x2="46446" y2="23041"/>
                        <a14:foregroundMark x1="46446" y1="23041" x2="46446" y2="23041"/>
                        <a14:foregroundMark x1="45646" y1="23041" x2="45646" y2="23041"/>
                        <a14:foregroundMark x1="43744" y1="24424" x2="43744" y2="24424"/>
                        <a14:foregroundMark x1="30330" y1="24424" x2="30330" y2="24424"/>
                        <a14:foregroundMark x1="30330" y1="24424" x2="27928" y2="24424"/>
                        <a14:foregroundMark x1="26026" y1="24885" x2="26026" y2="24885"/>
                        <a14:foregroundMark x1="35435" y1="23963" x2="35435" y2="23963"/>
                        <a14:foregroundMark x1="35435" y1="23963" x2="37037" y2="23963"/>
                        <a14:foregroundMark x1="86186" y1="59677" x2="86186" y2="59677"/>
                        <a14:foregroundMark x1="86186" y1="59677" x2="86186" y2="59677"/>
                        <a14:foregroundMark x1="86186" y1="59677" x2="86186" y2="59677"/>
                        <a14:foregroundMark x1="87788" y1="61521" x2="87788" y2="61521"/>
                        <a14:foregroundMark x1="87788" y1="61982" x2="87788" y2="61982"/>
                        <a14:foregroundMark x1="93293" y1="54724" x2="93293" y2="54724"/>
                        <a14:foregroundMark x1="92092" y1="53802" x2="92092" y2="53802"/>
                        <a14:foregroundMark x1="88088" y1="53802" x2="88088" y2="53802"/>
                        <a14:foregroundMark x1="87788" y1="53802" x2="87788" y2="53802"/>
                        <a14:foregroundMark x1="91692" y1="60599" x2="91692" y2="60599"/>
                        <a14:foregroundMark x1="93293" y1="60599" x2="93293" y2="60599"/>
                        <a14:foregroundMark x1="92893" y1="63364" x2="92893" y2="63364"/>
                        <a14:foregroundMark x1="92492" y1="63825" x2="92492" y2="63825"/>
                        <a14:foregroundMark x1="87788" y1="57949" x2="87788" y2="57949"/>
                        <a14:foregroundMark x1="88088" y1="55645" x2="88088" y2="55645"/>
                        <a14:foregroundMark x1="34635" y1="66014" x2="34635" y2="66014"/>
                        <a14:foregroundMark x1="34635" y1="66014" x2="34635" y2="66014"/>
                        <a14:foregroundMark x1="38539" y1="68318" x2="38539" y2="68318"/>
                        <a14:foregroundMark x1="36637" y1="68318" x2="36637" y2="68318"/>
                        <a14:foregroundMark x1="35836" y1="68318" x2="33433" y2="70622"/>
                        <a14:foregroundMark x1="33033" y1="70622" x2="33033" y2="70622"/>
                        <a14:foregroundMark x1="26827" y1="77419" x2="26827" y2="77419"/>
                        <a14:foregroundMark x1="27127" y1="77419" x2="27127" y2="77419"/>
                        <a14:foregroundMark x1="22022" y1="81452" x2="22022" y2="81452"/>
                        <a14:foregroundMark x1="22022" y1="81452" x2="22022" y2="81452"/>
                        <a14:foregroundMark x1="18118" y1="83756" x2="18118" y2="83756"/>
                        <a14:foregroundMark x1="18118" y1="83756" x2="18118" y2="83756"/>
                        <a14:foregroundMark x1="9510" y1="91359" x2="9510" y2="91359"/>
                        <a14:foregroundMark x1="9510" y1="91359" x2="9510" y2="91359"/>
                        <a14:foregroundMark x1="11011" y1="92742" x2="11011" y2="92742"/>
                        <a14:foregroundMark x1="86186" y1="79608" x2="86186" y2="79608"/>
                        <a14:foregroundMark x1="84184" y1="79608" x2="84184" y2="79608"/>
                        <a14:foregroundMark x1="84585" y1="85945" x2="84585" y2="85945"/>
                        <a14:foregroundMark x1="84585" y1="85945" x2="84585" y2="85945"/>
                        <a14:foregroundMark x1="76777" y1="87788" x2="76777" y2="87788"/>
                        <a14:foregroundMark x1="76777" y1="87788" x2="76777" y2="87788"/>
                        <a14:foregroundMark x1="82282" y1="86866" x2="82282" y2="86866"/>
                        <a14:foregroundMark x1="83383" y1="86406" x2="83383" y2="86406"/>
                        <a14:foregroundMark x1="70871" y1="88710" x2="70871" y2="88710"/>
                        <a14:foregroundMark x1="70871" y1="88710" x2="70871" y2="88710"/>
                      </a14:backgroundRemoval>
                    </a14:imgEffect>
                  </a14:imgLayer>
                </a14:imgProps>
              </a:ext>
              <a:ext uri="{837473B0-CC2E-450A-ABE3-18F120FF3D39}">
                <a1611:picAttrSrcUrl xmlns:a1611="http://schemas.microsoft.com/office/drawing/2016/11/main" r:id="rId12"/>
              </a:ext>
            </a:extLst>
          </a:blip>
          <a:stretch>
            <a:fillRect/>
          </a:stretch>
        </p:blipFill>
        <p:spPr>
          <a:xfrm>
            <a:off x="1426729" y="3464597"/>
            <a:ext cx="1774812" cy="1542079"/>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1" nodeType="afterEffect">
                                  <p:stCondLst>
                                    <p:cond delay="0"/>
                                  </p:stCondLst>
                                  <p:iterate type="lt">
                                    <p:tmPct val="0"/>
                                  </p:iterate>
                                  <p:childTnLst>
                                    <p:set>
                                      <p:cBhvr>
                                        <p:cTn id="6" dur="1" fill="hold">
                                          <p:stCondLst>
                                            <p:cond delay="0"/>
                                          </p:stCondLst>
                                        </p:cTn>
                                        <p:tgtEl>
                                          <p:spTgt spid="5493"/>
                                        </p:tgtEl>
                                        <p:attrNameLst>
                                          <p:attrName>style.visibility</p:attrName>
                                        </p:attrNameLst>
                                      </p:cBhvr>
                                      <p:to>
                                        <p:strVal val="visible"/>
                                      </p:to>
                                    </p:set>
                                    <p:anim calcmode="lin" valueType="num">
                                      <p:cBhvr>
                                        <p:cTn id="7" dur="1000" fill="hold"/>
                                        <p:tgtEl>
                                          <p:spTgt spid="5493"/>
                                        </p:tgtEl>
                                        <p:attrNameLst>
                                          <p:attrName>ppt_w</p:attrName>
                                        </p:attrNameLst>
                                      </p:cBhvr>
                                      <p:tavLst>
                                        <p:tav tm="0">
                                          <p:val>
                                            <p:fltVal val="0"/>
                                          </p:val>
                                        </p:tav>
                                        <p:tav tm="100000">
                                          <p:val>
                                            <p:strVal val="#ppt_w"/>
                                          </p:val>
                                        </p:tav>
                                      </p:tavLst>
                                    </p:anim>
                                    <p:anim calcmode="lin" valueType="num">
                                      <p:cBhvr>
                                        <p:cTn id="8" dur="1000" fill="hold"/>
                                        <p:tgtEl>
                                          <p:spTgt spid="5493"/>
                                        </p:tgtEl>
                                        <p:attrNameLst>
                                          <p:attrName>ppt_h</p:attrName>
                                        </p:attrNameLst>
                                      </p:cBhvr>
                                      <p:tavLst>
                                        <p:tav tm="0">
                                          <p:val>
                                            <p:fltVal val="0"/>
                                          </p:val>
                                        </p:tav>
                                        <p:tav tm="100000">
                                          <p:val>
                                            <p:strVal val="#ppt_h"/>
                                          </p:val>
                                        </p:tav>
                                      </p:tavLst>
                                    </p:anim>
                                    <p:anim calcmode="lin" valueType="num">
                                      <p:cBhvr>
                                        <p:cTn id="9" dur="1000" fill="hold"/>
                                        <p:tgtEl>
                                          <p:spTgt spid="5493"/>
                                        </p:tgtEl>
                                        <p:attrNameLst>
                                          <p:attrName>style.rotation</p:attrName>
                                        </p:attrNameLst>
                                      </p:cBhvr>
                                      <p:tavLst>
                                        <p:tav tm="0">
                                          <p:val>
                                            <p:fltVal val="90"/>
                                          </p:val>
                                        </p:tav>
                                        <p:tav tm="100000">
                                          <p:val>
                                            <p:fltVal val="0"/>
                                          </p:val>
                                        </p:tav>
                                      </p:tavLst>
                                    </p:anim>
                                    <p:animEffect transition="in" filter="fade">
                                      <p:cBhvr>
                                        <p:cTn id="10" dur="1000"/>
                                        <p:tgtEl>
                                          <p:spTgt spid="5493"/>
                                        </p:tgtEl>
                                      </p:cBhvr>
                                    </p:animEffect>
                                  </p:childTnLst>
                                </p:cTn>
                              </p:par>
                              <p:par>
                                <p:cTn id="11" presetID="3" presetClass="emph" presetSubtype="2" repeatCount="indefinite" grpId="0" nodeType="withEffect">
                                  <p:stCondLst>
                                    <p:cond delay="0"/>
                                  </p:stCondLst>
                                  <p:endCondLst>
                                    <p:cond evt="onNext" delay="0">
                                      <p:tgtEl>
                                        <p:sldTgt/>
                                      </p:tgtEl>
                                    </p:cond>
                                  </p:endCondLst>
                                  <p:iterate type="lt">
                                    <p:tmPct val="0"/>
                                  </p:iterate>
                                  <p:childTnLst>
                                    <p:animClr clrSpc="rgb" dir="cw">
                                      <p:cBhvr override="childStyle">
                                        <p:cTn id="12" dur="1000" fill="hold"/>
                                        <p:tgtEl>
                                          <p:spTgt spid="5493"/>
                                        </p:tgtEl>
                                        <p:attrNameLst>
                                          <p:attrName>style.color</p:attrName>
                                        </p:attrNameLst>
                                      </p:cBhvr>
                                      <p:to>
                                        <a:srgbClr val="FC5938"/>
                                      </p:to>
                                    </p:animClr>
                                  </p:childTnLst>
                                </p:cTn>
                              </p:par>
                              <p:par>
                                <p:cTn id="13" presetID="14"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par>
                                <p:cTn id="19" presetID="16" presetClass="entr" presetSubtype="21"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3" grpId="0"/>
      <p:bldP spid="549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prstClr val="black"/>
              <a:schemeClr val="accent1">
                <a:tint val="45000"/>
                <a:satMod val="400000"/>
              </a:schemeClr>
            </a:duotone>
          </a:blip>
          <a:stretch/>
        </a:blipFill>
        <a:effectLst/>
      </p:bgPr>
    </p:bg>
    <p:spTree>
      <p:nvGrpSpPr>
        <p:cNvPr id="1" name="Shape 6072"/>
        <p:cNvGrpSpPr/>
        <p:nvPr/>
      </p:nvGrpSpPr>
      <p:grpSpPr>
        <a:xfrm>
          <a:off x="0" y="0"/>
          <a:ext cx="0" cy="0"/>
          <a:chOff x="0" y="0"/>
          <a:chExt cx="0" cy="0"/>
        </a:xfrm>
      </p:grpSpPr>
      <p:sp>
        <p:nvSpPr>
          <p:cNvPr id="6074" name="Google Shape;6074;p34"/>
          <p:cNvSpPr txBox="1">
            <a:spLocks noGrp="1"/>
          </p:cNvSpPr>
          <p:nvPr>
            <p:ph type="ctrTitle"/>
          </p:nvPr>
        </p:nvSpPr>
        <p:spPr>
          <a:xfrm>
            <a:off x="888126" y="2193009"/>
            <a:ext cx="6593681" cy="1012899"/>
          </a:xfrm>
          <a:prstGeom prst="rect">
            <a:avLst/>
          </a:prstGeom>
        </p:spPr>
        <p:txBody>
          <a:bodyPr spcFirstLastPara="1" wrap="square" lIns="91425" tIns="91425" rIns="91425" bIns="91425" anchor="ctr" anchorCtr="0">
            <a:noAutofit/>
          </a:bodyPr>
          <a:lstStyle/>
          <a:p>
            <a:pPr lvl="0" algn="ctr" rtl="0">
              <a:spcBef>
                <a:spcPts val="0"/>
              </a:spcBef>
              <a:spcAft>
                <a:spcPts val="0"/>
              </a:spcAft>
            </a:pPr>
            <a:r>
              <a:rPr lang="en" sz="4800" b="1" dirty="0"/>
              <a:t>Data Exploration</a:t>
            </a:r>
            <a:br>
              <a:rPr lang="en" sz="4800" b="1" dirty="0"/>
            </a:br>
            <a:r>
              <a:rPr lang="en" sz="2800" b="1" dirty="0"/>
              <a:t>(Exploratory Phase)</a:t>
            </a:r>
            <a:endParaRPr sz="4800" b="1" dirty="0"/>
          </a:p>
        </p:txBody>
      </p:sp>
      <p:sp>
        <p:nvSpPr>
          <p:cNvPr id="6073" name="Google Shape;6073;p34"/>
          <p:cNvSpPr txBox="1">
            <a:spLocks noGrp="1"/>
          </p:cNvSpPr>
          <p:nvPr>
            <p:ph type="title" idx="4294967295"/>
          </p:nvPr>
        </p:nvSpPr>
        <p:spPr>
          <a:xfrm>
            <a:off x="2070538" y="1481809"/>
            <a:ext cx="4502150" cy="7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03</a:t>
            </a:r>
            <a:endParaRPr sz="3600" b="1" dirty="0"/>
          </a:p>
        </p:txBody>
      </p:sp>
      <p:pic>
        <p:nvPicPr>
          <p:cNvPr id="8" name="Picture 7" descr="A picture containing wearing, toy, doll, dressed&#10;&#10;Description automatically generated">
            <a:extLst>
              <a:ext uri="{FF2B5EF4-FFF2-40B4-BE49-F238E27FC236}">
                <a16:creationId xmlns:a16="http://schemas.microsoft.com/office/drawing/2014/main" id="{BB4569A0-D642-D015-B817-31239FD9AD2F}"/>
              </a:ext>
            </a:extLst>
          </p:cNvPr>
          <p:cNvPicPr>
            <a:picLocks noChangeAspect="1"/>
          </p:cNvPicPr>
          <p:nvPr/>
        </p:nvPicPr>
        <p:blipFill>
          <a:blip r:embed="rId4"/>
          <a:stretch>
            <a:fillRect/>
          </a:stretch>
        </p:blipFill>
        <p:spPr>
          <a:xfrm>
            <a:off x="6118201" y="-255722"/>
            <a:ext cx="3056800" cy="5143500"/>
          </a:xfrm>
          <a:prstGeom prst="rect">
            <a:avLst/>
          </a:prstGeom>
        </p:spPr>
      </p:pic>
    </p:spTree>
    <p:extLst>
      <p:ext uri="{BB962C8B-B14F-4D97-AF65-F5344CB8AC3E}">
        <p14:creationId xmlns:p14="http://schemas.microsoft.com/office/powerpoint/2010/main" val="2273726290"/>
      </p:ext>
    </p:extLst>
  </p:cSld>
  <p:clrMapOvr>
    <a:masterClrMapping/>
  </p:clrMapOvr>
  <mc:AlternateContent xmlns:mc="http://schemas.openxmlformats.org/markup-compatibility/2006" xmlns:p14="http://schemas.microsoft.com/office/powerpoint/2010/main">
    <mc:Choice Requires="p14">
      <p:transition spd="slow" p14:dur="125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073"/>
                                        </p:tgtEl>
                                        <p:attrNameLst>
                                          <p:attrName>style.visibility</p:attrName>
                                        </p:attrNameLst>
                                      </p:cBhvr>
                                      <p:to>
                                        <p:strVal val="visible"/>
                                      </p:to>
                                    </p:set>
                                    <p:anim calcmode="lin" valueType="num">
                                      <p:cBhvr additive="base">
                                        <p:cTn id="7" dur="500"/>
                                        <p:tgtEl>
                                          <p:spTgt spid="6073"/>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074"/>
                                        </p:tgtEl>
                                        <p:attrNameLst>
                                          <p:attrName>style.visibility</p:attrName>
                                        </p:attrNameLst>
                                      </p:cBhvr>
                                      <p:to>
                                        <p:strVal val="visible"/>
                                      </p:to>
                                    </p:set>
                                    <p:animEffect transition="in" filter="fade">
                                      <p:cBhvr>
                                        <p:cTn id="11" dur="500"/>
                                        <p:tgtEl>
                                          <p:spTgt spid="6074"/>
                                        </p:tgtEl>
                                      </p:cBhvr>
                                    </p:animEffect>
                                    <p:anim calcmode="lin" valueType="num">
                                      <p:cBhvr>
                                        <p:cTn id="12" dur="500" fill="hold"/>
                                        <p:tgtEl>
                                          <p:spTgt spid="6074"/>
                                        </p:tgtEl>
                                        <p:attrNameLst>
                                          <p:attrName>ppt_x</p:attrName>
                                        </p:attrNameLst>
                                      </p:cBhvr>
                                      <p:tavLst>
                                        <p:tav tm="0">
                                          <p:val>
                                            <p:strVal val="#ppt_x"/>
                                          </p:val>
                                        </p:tav>
                                        <p:tav tm="100000">
                                          <p:val>
                                            <p:strVal val="#ppt_x"/>
                                          </p:val>
                                        </p:tav>
                                      </p:tavLst>
                                    </p:anim>
                                    <p:anim calcmode="lin" valueType="num">
                                      <p:cBhvr>
                                        <p:cTn id="13" dur="500" fill="hold"/>
                                        <p:tgtEl>
                                          <p:spTgt spid="6074"/>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1">
                <a:tint val="45000"/>
                <a:satMod val="400000"/>
              </a:schemeClr>
            </a:duotone>
          </a:blip>
          <a:srcRect/>
          <a:stretch>
            <a:fillRect/>
          </a:stretch>
        </a:blipFill>
        <a:effectLst/>
      </p:bgPr>
    </p:bg>
    <p:spTree>
      <p:nvGrpSpPr>
        <p:cNvPr id="1" name="Shape 6072"/>
        <p:cNvGrpSpPr/>
        <p:nvPr/>
      </p:nvGrpSpPr>
      <p:grpSpPr>
        <a:xfrm>
          <a:off x="0" y="0"/>
          <a:ext cx="0" cy="0"/>
          <a:chOff x="0" y="0"/>
          <a:chExt cx="0" cy="0"/>
        </a:xfrm>
      </p:grpSpPr>
      <p:sp>
        <p:nvSpPr>
          <p:cNvPr id="9" name="Google Shape;7339;p41">
            <a:extLst>
              <a:ext uri="{FF2B5EF4-FFF2-40B4-BE49-F238E27FC236}">
                <a16:creationId xmlns:a16="http://schemas.microsoft.com/office/drawing/2014/main" id="{C4A6623E-E49F-4CFB-B0E7-11A79D1221A2}"/>
              </a:ext>
            </a:extLst>
          </p:cNvPr>
          <p:cNvSpPr txBox="1">
            <a:spLocks/>
          </p:cNvSpPr>
          <p:nvPr/>
        </p:nvSpPr>
        <p:spPr>
          <a:xfrm>
            <a:off x="1313827" y="661033"/>
            <a:ext cx="7429499" cy="1349251"/>
          </a:xfrm>
          <a:prstGeom prst="rect">
            <a:avLst/>
          </a:prstGeom>
        </p:spPr>
        <p:txBody>
          <a:bodyPr spcFirstLastPara="1" vert="horz" wrap="square" lIns="91425" tIns="91425" rIns="91425" bIns="91425" rtlCol="0" anchor="t" anchorCtr="0">
            <a:noAutofit/>
          </a:bodyPr>
          <a:lstStyle>
            <a:lvl1pPr marL="0" indent="0" algn="l" defTabSz="685800" rtl="0" eaLnBrk="1" latinLnBrk="0" hangingPunct="1">
              <a:lnSpc>
                <a:spcPct val="120000"/>
              </a:lnSpc>
              <a:spcBef>
                <a:spcPts val="750"/>
              </a:spcBef>
              <a:buSzPct val="125000"/>
              <a:buFont typeface="Arial" panose="020B0604020202020204" pitchFamily="34" charset="0"/>
              <a:buNone/>
              <a:defRPr sz="1500" kern="1200" cap="all" baseline="0">
                <a:solidFill>
                  <a:schemeClr val="accent2"/>
                </a:solidFill>
                <a:latin typeface="+mn-lt"/>
                <a:ea typeface="+mn-ea"/>
                <a:cs typeface="+mn-cs"/>
              </a:defRPr>
            </a:lvl1pPr>
            <a:lvl2pPr marL="342900" indent="0" algn="ctr" defTabSz="685800" rtl="0" eaLnBrk="1" latinLnBrk="0" hangingPunct="1">
              <a:lnSpc>
                <a:spcPct val="120000"/>
              </a:lnSpc>
              <a:spcBef>
                <a:spcPts val="375"/>
              </a:spcBef>
              <a:buSzPct val="125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20000"/>
              </a:lnSpc>
              <a:spcBef>
                <a:spcPts val="375"/>
              </a:spcBef>
              <a:buSzPct val="125000"/>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9pPr>
          </a:lstStyle>
          <a:p>
            <a:pPr>
              <a:spcBef>
                <a:spcPts val="0"/>
              </a:spcBef>
              <a:spcAft>
                <a:spcPts val="1600"/>
              </a:spcAft>
            </a:pPr>
            <a:r>
              <a:rPr lang="en-US" dirty="0">
                <a:solidFill>
                  <a:schemeClr val="bg1"/>
                </a:solidFill>
              </a:rPr>
              <a:t>Using Box plots, We observed some zero values for some of the metrics for individual participants, we made the decision to remove these values as we felt this were null values or the results of participants not taking the readings on these days</a:t>
            </a:r>
          </a:p>
          <a:p>
            <a:pPr algn="ctr">
              <a:spcBef>
                <a:spcPts val="0"/>
              </a:spcBef>
              <a:spcAft>
                <a:spcPts val="1600"/>
              </a:spcAft>
            </a:pPr>
            <a:endParaRPr lang="en-US" dirty="0">
              <a:solidFill>
                <a:schemeClr val="bg1"/>
              </a:solidFill>
            </a:endParaRPr>
          </a:p>
        </p:txBody>
      </p:sp>
      <p:sp>
        <p:nvSpPr>
          <p:cNvPr id="11" name="Google Shape;5999;p32">
            <a:extLst>
              <a:ext uri="{FF2B5EF4-FFF2-40B4-BE49-F238E27FC236}">
                <a16:creationId xmlns:a16="http://schemas.microsoft.com/office/drawing/2014/main" id="{5483FE8F-3FF4-4D97-BFAE-F0C115D1F625}"/>
              </a:ext>
            </a:extLst>
          </p:cNvPr>
          <p:cNvSpPr txBox="1">
            <a:spLocks noGrp="1"/>
          </p:cNvSpPr>
          <p:nvPr>
            <p:ph type="ctrTitle"/>
          </p:nvPr>
        </p:nvSpPr>
        <p:spPr>
          <a:xfrm>
            <a:off x="2047165" y="0"/>
            <a:ext cx="5278270" cy="8398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solidFill>
                  <a:schemeClr val="bg1"/>
                </a:solidFill>
              </a:rPr>
              <a:t>Exploratory Phase</a:t>
            </a:r>
            <a:endParaRPr sz="4000" b="1" dirty="0">
              <a:solidFill>
                <a:schemeClr val="bg1"/>
              </a:solidFill>
            </a:endParaRPr>
          </a:p>
        </p:txBody>
      </p:sp>
      <p:pic>
        <p:nvPicPr>
          <p:cNvPr id="12" name="Picture 11" descr="Chart, box and whisker chart&#10;&#10;Description automatically generated">
            <a:extLst>
              <a:ext uri="{FF2B5EF4-FFF2-40B4-BE49-F238E27FC236}">
                <a16:creationId xmlns:a16="http://schemas.microsoft.com/office/drawing/2014/main" id="{7EAA85DD-1216-4008-B15C-76810F39474D}"/>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253957" y="1636410"/>
            <a:ext cx="5199007" cy="3411841"/>
          </a:xfrm>
          <a:prstGeom prst="rect">
            <a:avLst/>
          </a:prstGeom>
          <a:ln>
            <a:noFill/>
          </a:ln>
          <a:effectLst>
            <a:glow rad="228600">
              <a:schemeClr val="accent2">
                <a:satMod val="175000"/>
                <a:alpha val="40000"/>
              </a:schemeClr>
            </a:glow>
            <a:outerShdw blurRad="190500" algn="tl" rotWithShape="0">
              <a:srgbClr val="000000">
                <a:alpha val="70000"/>
              </a:srgbClr>
            </a:outerShdw>
          </a:effectLst>
        </p:spPr>
      </p:pic>
      <p:pic>
        <p:nvPicPr>
          <p:cNvPr id="19" name="Picture 18" descr="A picture containing text, clipart&#10;&#10;Description automatically generated">
            <a:extLst>
              <a:ext uri="{FF2B5EF4-FFF2-40B4-BE49-F238E27FC236}">
                <a16:creationId xmlns:a16="http://schemas.microsoft.com/office/drawing/2014/main" id="{730198BE-DC15-4026-BC5C-EBE2D4118371}"/>
              </a:ext>
            </a:extLst>
          </p:cNvPr>
          <p:cNvPicPr>
            <a:picLocks noChangeAspect="1"/>
          </p:cNvPicPr>
          <p:nvPr/>
        </p:nvPicPr>
        <p:blipFill>
          <a:blip r:embed="rId6"/>
          <a:stretch>
            <a:fillRect/>
          </a:stretch>
        </p:blipFill>
        <p:spPr>
          <a:xfrm>
            <a:off x="1158457" y="2270767"/>
            <a:ext cx="2095500" cy="2143125"/>
          </a:xfrm>
          <a:prstGeom prst="rect">
            <a:avLst/>
          </a:prstGeom>
          <a:ln>
            <a:noFill/>
          </a:ln>
          <a:effectLst>
            <a:softEdge rad="112500"/>
          </a:effectLst>
        </p:spPr>
      </p:pic>
    </p:spTree>
    <p:extLst>
      <p:ext uri="{BB962C8B-B14F-4D97-AF65-F5344CB8AC3E}">
        <p14:creationId xmlns:p14="http://schemas.microsoft.com/office/powerpoint/2010/main" val="85164377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 calcmode="lin" valueType="num">
                                      <p:cBhvr>
                                        <p:cTn id="19" dur="1000" fill="hold"/>
                                        <p:tgtEl>
                                          <p:spTgt spid="12"/>
                                        </p:tgtEl>
                                        <p:attrNameLst>
                                          <p:attrName>style.rotation</p:attrName>
                                        </p:attrNameLst>
                                      </p:cBhvr>
                                      <p:tavLst>
                                        <p:tav tm="0">
                                          <p:val>
                                            <p:fltVal val="90"/>
                                          </p:val>
                                        </p:tav>
                                        <p:tav tm="100000">
                                          <p:val>
                                            <p:fltVal val="0"/>
                                          </p:val>
                                        </p:tav>
                                      </p:tavLst>
                                    </p:anim>
                                    <p:animEffect transition="in" filter="fade">
                                      <p:cBhvr>
                                        <p:cTn id="20" dur="1000"/>
                                        <p:tgtEl>
                                          <p:spTgt spid="12"/>
                                        </p:tgtEl>
                                      </p:cBhvr>
                                    </p:animEffect>
                                  </p:childTnLst>
                                </p:cTn>
                              </p:par>
                              <p:par>
                                <p:cTn id="21" presetID="53" presetClass="entr" presetSubtype="52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anim calcmode="lin" valueType="num">
                                      <p:cBhvr>
                                        <p:cTn id="26" dur="500" fill="hold"/>
                                        <p:tgtEl>
                                          <p:spTgt spid="19"/>
                                        </p:tgtEl>
                                        <p:attrNameLst>
                                          <p:attrName>ppt_x</p:attrName>
                                        </p:attrNameLst>
                                      </p:cBhvr>
                                      <p:tavLst>
                                        <p:tav tm="0">
                                          <p:val>
                                            <p:fltVal val="0.5"/>
                                          </p:val>
                                        </p:tav>
                                        <p:tav tm="100000">
                                          <p:val>
                                            <p:strVal val="#ppt_x"/>
                                          </p:val>
                                        </p:tav>
                                      </p:tavLst>
                                    </p:anim>
                                    <p:anim calcmode="lin" valueType="num">
                                      <p:cBhvr>
                                        <p:cTn id="27" dur="500" fill="hold"/>
                                        <p:tgtEl>
                                          <p:spTgt spid="19"/>
                                        </p:tgtEl>
                                        <p:attrNameLst>
                                          <p:attrName>ppt_y</p:attrName>
                                        </p:attrNameLst>
                                      </p:cBhvr>
                                      <p:tavLst>
                                        <p:tav tm="0">
                                          <p:val>
                                            <p:fltVal val="0.5"/>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1" presetClass="exit" presetSubtype="0" fill="hold" nodeType="clickEffect">
                                  <p:stCondLst>
                                    <p:cond delay="0"/>
                                  </p:stCondLst>
                                  <p:childTnLst>
                                    <p:anim calcmode="lin" valueType="num">
                                      <p:cBhvr>
                                        <p:cTn id="31" dur="1000"/>
                                        <p:tgtEl>
                                          <p:spTgt spid="12"/>
                                        </p:tgtEl>
                                        <p:attrNameLst>
                                          <p:attrName>ppt_w</p:attrName>
                                        </p:attrNameLst>
                                      </p:cBhvr>
                                      <p:tavLst>
                                        <p:tav tm="0">
                                          <p:val>
                                            <p:strVal val="ppt_w"/>
                                          </p:val>
                                        </p:tav>
                                        <p:tav tm="100000">
                                          <p:val>
                                            <p:fltVal val="0"/>
                                          </p:val>
                                        </p:tav>
                                      </p:tavLst>
                                    </p:anim>
                                    <p:anim calcmode="lin" valueType="num">
                                      <p:cBhvr>
                                        <p:cTn id="32" dur="1000"/>
                                        <p:tgtEl>
                                          <p:spTgt spid="12"/>
                                        </p:tgtEl>
                                        <p:attrNameLst>
                                          <p:attrName>ppt_h</p:attrName>
                                        </p:attrNameLst>
                                      </p:cBhvr>
                                      <p:tavLst>
                                        <p:tav tm="0">
                                          <p:val>
                                            <p:strVal val="ppt_h"/>
                                          </p:val>
                                        </p:tav>
                                        <p:tav tm="100000">
                                          <p:val>
                                            <p:fltVal val="0"/>
                                          </p:val>
                                        </p:tav>
                                      </p:tavLst>
                                    </p:anim>
                                    <p:anim calcmode="lin" valueType="num">
                                      <p:cBhvr>
                                        <p:cTn id="33" dur="1000"/>
                                        <p:tgtEl>
                                          <p:spTgt spid="12"/>
                                        </p:tgtEl>
                                        <p:attrNameLst>
                                          <p:attrName>style.rotation</p:attrName>
                                        </p:attrNameLst>
                                      </p:cBhvr>
                                      <p:tavLst>
                                        <p:tav tm="0">
                                          <p:val>
                                            <p:fltVal val="0"/>
                                          </p:val>
                                        </p:tav>
                                        <p:tav tm="100000">
                                          <p:val>
                                            <p:fltVal val="90"/>
                                          </p:val>
                                        </p:tav>
                                      </p:tavLst>
                                    </p:anim>
                                    <p:animEffect transition="out" filter="fade">
                                      <p:cBhvr>
                                        <p:cTn id="34" dur="1000"/>
                                        <p:tgtEl>
                                          <p:spTgt spid="12"/>
                                        </p:tgtEl>
                                      </p:cBhvr>
                                    </p:animEffect>
                                    <p:set>
                                      <p:cBhvr>
                                        <p:cTn id="35" dur="1" fill="hold">
                                          <p:stCondLst>
                                            <p:cond delay="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duotone>
              <a:prstClr val="black"/>
              <a:schemeClr val="accent1">
                <a:tint val="45000"/>
                <a:satMod val="400000"/>
              </a:schemeClr>
            </a:duotone>
          </a:blip>
          <a:srcRect/>
          <a:stretch>
            <a:fillRect/>
          </a:stretch>
        </a:blipFill>
        <a:effectLst/>
      </p:bgPr>
    </p:bg>
    <p:spTree>
      <p:nvGrpSpPr>
        <p:cNvPr id="1" name="Shape 6072"/>
        <p:cNvGrpSpPr/>
        <p:nvPr/>
      </p:nvGrpSpPr>
      <p:grpSpPr>
        <a:xfrm>
          <a:off x="0" y="0"/>
          <a:ext cx="0" cy="0"/>
          <a:chOff x="0" y="0"/>
          <a:chExt cx="0" cy="0"/>
        </a:xfrm>
      </p:grpSpPr>
      <p:sp>
        <p:nvSpPr>
          <p:cNvPr id="9" name="Google Shape;7339;p41">
            <a:extLst>
              <a:ext uri="{FF2B5EF4-FFF2-40B4-BE49-F238E27FC236}">
                <a16:creationId xmlns:a16="http://schemas.microsoft.com/office/drawing/2014/main" id="{C4A6623E-E49F-4CFB-B0E7-11A79D1221A2}"/>
              </a:ext>
            </a:extLst>
          </p:cNvPr>
          <p:cNvSpPr txBox="1">
            <a:spLocks/>
          </p:cNvSpPr>
          <p:nvPr/>
        </p:nvSpPr>
        <p:spPr>
          <a:xfrm>
            <a:off x="1313827" y="661033"/>
            <a:ext cx="7429499" cy="1349251"/>
          </a:xfrm>
          <a:prstGeom prst="rect">
            <a:avLst/>
          </a:prstGeom>
        </p:spPr>
        <p:txBody>
          <a:bodyPr spcFirstLastPara="1" vert="horz" wrap="square" lIns="91425" tIns="91425" rIns="91425" bIns="91425" rtlCol="0" anchor="t" anchorCtr="0">
            <a:noAutofit/>
          </a:bodyPr>
          <a:lstStyle>
            <a:lvl1pPr marL="0" indent="0" algn="l" defTabSz="685800" rtl="0" eaLnBrk="1" latinLnBrk="0" hangingPunct="1">
              <a:lnSpc>
                <a:spcPct val="120000"/>
              </a:lnSpc>
              <a:spcBef>
                <a:spcPts val="750"/>
              </a:spcBef>
              <a:buSzPct val="125000"/>
              <a:buFont typeface="Arial" panose="020B0604020202020204" pitchFamily="34" charset="0"/>
              <a:buNone/>
              <a:defRPr sz="1500" kern="1200" cap="all" baseline="0">
                <a:solidFill>
                  <a:schemeClr val="accent2"/>
                </a:solidFill>
                <a:latin typeface="+mn-lt"/>
                <a:ea typeface="+mn-ea"/>
                <a:cs typeface="+mn-cs"/>
              </a:defRPr>
            </a:lvl1pPr>
            <a:lvl2pPr marL="342900" indent="0" algn="ctr" defTabSz="685800" rtl="0" eaLnBrk="1" latinLnBrk="0" hangingPunct="1">
              <a:lnSpc>
                <a:spcPct val="120000"/>
              </a:lnSpc>
              <a:spcBef>
                <a:spcPts val="375"/>
              </a:spcBef>
              <a:buSzPct val="125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20000"/>
              </a:lnSpc>
              <a:spcBef>
                <a:spcPts val="375"/>
              </a:spcBef>
              <a:buSzPct val="125000"/>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9pPr>
          </a:lstStyle>
          <a:p>
            <a:pPr>
              <a:spcBef>
                <a:spcPts val="0"/>
              </a:spcBef>
              <a:spcAft>
                <a:spcPts val="1600"/>
              </a:spcAft>
            </a:pPr>
            <a:r>
              <a:rPr lang="en-US" dirty="0">
                <a:solidFill>
                  <a:schemeClr val="bg1"/>
                </a:solidFill>
              </a:rPr>
              <a:t>Using Box plots, We observed some zero values for some of the metrics for individual participants, we made the decision to remove these values as we felt this were null values or the results of participants not taking the readings on these days</a:t>
            </a:r>
          </a:p>
          <a:p>
            <a:pPr algn="ctr">
              <a:spcBef>
                <a:spcPts val="0"/>
              </a:spcBef>
              <a:spcAft>
                <a:spcPts val="1600"/>
              </a:spcAft>
            </a:pPr>
            <a:endParaRPr lang="en-US" dirty="0">
              <a:solidFill>
                <a:schemeClr val="bg1"/>
              </a:solidFill>
            </a:endParaRPr>
          </a:p>
        </p:txBody>
      </p:sp>
      <p:sp>
        <p:nvSpPr>
          <p:cNvPr id="11" name="Google Shape;5999;p32">
            <a:extLst>
              <a:ext uri="{FF2B5EF4-FFF2-40B4-BE49-F238E27FC236}">
                <a16:creationId xmlns:a16="http://schemas.microsoft.com/office/drawing/2014/main" id="{5483FE8F-3FF4-4D97-BFAE-F0C115D1F625}"/>
              </a:ext>
            </a:extLst>
          </p:cNvPr>
          <p:cNvSpPr txBox="1">
            <a:spLocks noGrp="1"/>
          </p:cNvSpPr>
          <p:nvPr>
            <p:ph type="ctrTitle"/>
          </p:nvPr>
        </p:nvSpPr>
        <p:spPr>
          <a:xfrm>
            <a:off x="2047165" y="0"/>
            <a:ext cx="5278270" cy="8398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solidFill>
                  <a:schemeClr val="bg1"/>
                </a:solidFill>
              </a:rPr>
              <a:t>Exploratory Phase</a:t>
            </a:r>
            <a:endParaRPr sz="4000" b="1" dirty="0">
              <a:solidFill>
                <a:schemeClr val="bg1"/>
              </a:solidFill>
            </a:endParaRPr>
          </a:p>
        </p:txBody>
      </p:sp>
      <p:pic>
        <p:nvPicPr>
          <p:cNvPr id="19" name="Picture 18" descr="A picture containing text, clipart&#10;&#10;Description automatically generated">
            <a:extLst>
              <a:ext uri="{FF2B5EF4-FFF2-40B4-BE49-F238E27FC236}">
                <a16:creationId xmlns:a16="http://schemas.microsoft.com/office/drawing/2014/main" id="{730198BE-DC15-4026-BC5C-EBE2D4118371}"/>
              </a:ext>
            </a:extLst>
          </p:cNvPr>
          <p:cNvPicPr>
            <a:picLocks noChangeAspect="1"/>
          </p:cNvPicPr>
          <p:nvPr/>
        </p:nvPicPr>
        <p:blipFill>
          <a:blip r:embed="rId4"/>
          <a:stretch>
            <a:fillRect/>
          </a:stretch>
        </p:blipFill>
        <p:spPr>
          <a:xfrm>
            <a:off x="1158457" y="2270767"/>
            <a:ext cx="2095500" cy="2143125"/>
          </a:xfrm>
          <a:prstGeom prst="rect">
            <a:avLst/>
          </a:prstGeom>
          <a:ln>
            <a:noFill/>
          </a:ln>
          <a:effectLst>
            <a:softEdge rad="112500"/>
          </a:effectLst>
        </p:spPr>
      </p:pic>
      <p:pic>
        <p:nvPicPr>
          <p:cNvPr id="2" name="Picture 1">
            <a:extLst>
              <a:ext uri="{FF2B5EF4-FFF2-40B4-BE49-F238E27FC236}">
                <a16:creationId xmlns:a16="http://schemas.microsoft.com/office/drawing/2014/main" id="{B753C1D1-2DAC-4E73-91E5-8B60EBAF9114}"/>
              </a:ext>
            </a:extLst>
          </p:cNvPr>
          <p:cNvPicPr>
            <a:picLocks noChangeAspect="1"/>
          </p:cNvPicPr>
          <p:nvPr/>
        </p:nvPicPr>
        <p:blipFill>
          <a:blip r:embed="rId5"/>
          <a:stretch>
            <a:fillRect/>
          </a:stretch>
        </p:blipFill>
        <p:spPr>
          <a:xfrm>
            <a:off x="3700497" y="1335658"/>
            <a:ext cx="4834547" cy="3926164"/>
          </a:xfrm>
          <a:prstGeom prst="rect">
            <a:avLst/>
          </a:prstGeom>
        </p:spPr>
      </p:pic>
    </p:spTree>
    <p:extLst>
      <p:ext uri="{BB962C8B-B14F-4D97-AF65-F5344CB8AC3E}">
        <p14:creationId xmlns:p14="http://schemas.microsoft.com/office/powerpoint/2010/main" val="3912834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FilmGrain grainSize="76"/>
                    </a14:imgEffect>
                  </a14:imgLayer>
                </a14:imgProps>
              </a:ext>
            </a:extLst>
          </a:blip>
          <a:srcRect/>
          <a:stretch>
            <a:fillRect/>
          </a:stretch>
        </a:blipFill>
        <a:effectLst/>
      </p:bgPr>
    </p:bg>
    <p:spTree>
      <p:nvGrpSpPr>
        <p:cNvPr id="1" name="Shape 6072"/>
        <p:cNvGrpSpPr/>
        <p:nvPr/>
      </p:nvGrpSpPr>
      <p:grpSpPr>
        <a:xfrm>
          <a:off x="0" y="0"/>
          <a:ext cx="0" cy="0"/>
          <a:chOff x="0" y="0"/>
          <a:chExt cx="0" cy="0"/>
        </a:xfrm>
      </p:grpSpPr>
      <p:sp>
        <p:nvSpPr>
          <p:cNvPr id="6074" name="Google Shape;6074;p34"/>
          <p:cNvSpPr txBox="1">
            <a:spLocks noGrp="1"/>
          </p:cNvSpPr>
          <p:nvPr>
            <p:ph type="ctrTitle"/>
          </p:nvPr>
        </p:nvSpPr>
        <p:spPr>
          <a:xfrm>
            <a:off x="888126" y="2193009"/>
            <a:ext cx="6593681" cy="1012899"/>
          </a:xfrm>
          <a:prstGeom prst="rect">
            <a:avLst/>
          </a:prstGeom>
        </p:spPr>
        <p:txBody>
          <a:bodyPr spcFirstLastPara="1" wrap="square" lIns="91425" tIns="91425" rIns="91425" bIns="91425" anchor="ctr" anchorCtr="0">
            <a:noAutofit/>
          </a:bodyPr>
          <a:lstStyle/>
          <a:p>
            <a:pPr lvl="0" algn="ctr" rtl="0">
              <a:spcBef>
                <a:spcPts val="0"/>
              </a:spcBef>
              <a:spcAft>
                <a:spcPts val="0"/>
              </a:spcAft>
            </a:pPr>
            <a:r>
              <a:rPr lang="en" sz="4800" b="1" dirty="0"/>
              <a:t>Data Exploration</a:t>
            </a:r>
            <a:br>
              <a:rPr lang="en" sz="4800" b="1" dirty="0"/>
            </a:br>
            <a:r>
              <a:rPr lang="en" sz="2800" b="1" dirty="0"/>
              <a:t>(Analysis Phase)</a:t>
            </a:r>
            <a:endParaRPr sz="4800" b="1" dirty="0"/>
          </a:p>
        </p:txBody>
      </p:sp>
      <p:sp>
        <p:nvSpPr>
          <p:cNvPr id="6073" name="Google Shape;6073;p34"/>
          <p:cNvSpPr txBox="1">
            <a:spLocks noGrp="1"/>
          </p:cNvSpPr>
          <p:nvPr>
            <p:ph type="title" idx="4294967295"/>
          </p:nvPr>
        </p:nvSpPr>
        <p:spPr>
          <a:xfrm>
            <a:off x="2094046" y="1097230"/>
            <a:ext cx="4502150" cy="7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03</a:t>
            </a:r>
            <a:endParaRPr sz="3600" b="1" dirty="0"/>
          </a:p>
        </p:txBody>
      </p:sp>
      <p:pic>
        <p:nvPicPr>
          <p:cNvPr id="8" name="Picture 7" descr="A picture containing wearing, toy, doll, dressed&#10;&#10;Description automatically generated">
            <a:extLst>
              <a:ext uri="{FF2B5EF4-FFF2-40B4-BE49-F238E27FC236}">
                <a16:creationId xmlns:a16="http://schemas.microsoft.com/office/drawing/2014/main" id="{BB4569A0-D642-D015-B817-31239FD9AD2F}"/>
              </a:ext>
            </a:extLst>
          </p:cNvPr>
          <p:cNvPicPr>
            <a:picLocks noChangeAspect="1"/>
          </p:cNvPicPr>
          <p:nvPr/>
        </p:nvPicPr>
        <p:blipFill>
          <a:blip r:embed="rId5"/>
          <a:stretch>
            <a:fillRect/>
          </a:stretch>
        </p:blipFill>
        <p:spPr>
          <a:xfrm>
            <a:off x="6118201" y="-255722"/>
            <a:ext cx="3056800" cy="5143500"/>
          </a:xfrm>
          <a:prstGeom prst="rect">
            <a:avLst/>
          </a:prstGeom>
        </p:spPr>
      </p:pic>
    </p:spTree>
    <p:extLst>
      <p:ext uri="{BB962C8B-B14F-4D97-AF65-F5344CB8AC3E}">
        <p14:creationId xmlns:p14="http://schemas.microsoft.com/office/powerpoint/2010/main" val="1128181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073"/>
                                        </p:tgtEl>
                                        <p:attrNameLst>
                                          <p:attrName>style.visibility</p:attrName>
                                        </p:attrNameLst>
                                      </p:cBhvr>
                                      <p:to>
                                        <p:strVal val="visible"/>
                                      </p:to>
                                    </p:set>
                                    <p:anim calcmode="lin" valueType="num">
                                      <p:cBhvr additive="base">
                                        <p:cTn id="7" dur="500"/>
                                        <p:tgtEl>
                                          <p:spTgt spid="6073"/>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074"/>
                                        </p:tgtEl>
                                        <p:attrNameLst>
                                          <p:attrName>style.visibility</p:attrName>
                                        </p:attrNameLst>
                                      </p:cBhvr>
                                      <p:to>
                                        <p:strVal val="visible"/>
                                      </p:to>
                                    </p:set>
                                    <p:animEffect transition="in" filter="fade">
                                      <p:cBhvr>
                                        <p:cTn id="11" dur="500"/>
                                        <p:tgtEl>
                                          <p:spTgt spid="6074"/>
                                        </p:tgtEl>
                                      </p:cBhvr>
                                    </p:animEffect>
                                    <p:anim calcmode="lin" valueType="num">
                                      <p:cBhvr>
                                        <p:cTn id="12" dur="500" fill="hold"/>
                                        <p:tgtEl>
                                          <p:spTgt spid="6074"/>
                                        </p:tgtEl>
                                        <p:attrNameLst>
                                          <p:attrName>ppt_x</p:attrName>
                                        </p:attrNameLst>
                                      </p:cBhvr>
                                      <p:tavLst>
                                        <p:tav tm="0">
                                          <p:val>
                                            <p:strVal val="#ppt_x"/>
                                          </p:val>
                                        </p:tav>
                                        <p:tav tm="100000">
                                          <p:val>
                                            <p:strVal val="#ppt_x"/>
                                          </p:val>
                                        </p:tav>
                                      </p:tavLst>
                                    </p:anim>
                                    <p:anim calcmode="lin" valueType="num">
                                      <p:cBhvr>
                                        <p:cTn id="13" dur="500" fill="hold"/>
                                        <p:tgtEl>
                                          <p:spTgt spid="6074"/>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artisticFilmGrain grainSize="76"/>
                    </a14:imgEffect>
                  </a14:imgLayer>
                </a14:imgProps>
              </a:ext>
            </a:extLst>
          </a:blip>
          <a:srcRect/>
          <a:stretch>
            <a:fillRect/>
          </a:stretch>
        </a:blipFill>
        <a:effectLst/>
      </p:bgPr>
    </p:bg>
    <p:spTree>
      <p:nvGrpSpPr>
        <p:cNvPr id="1" name="Shape 6072"/>
        <p:cNvGrpSpPr/>
        <p:nvPr/>
      </p:nvGrpSpPr>
      <p:grpSpPr>
        <a:xfrm>
          <a:off x="0" y="0"/>
          <a:ext cx="0" cy="0"/>
          <a:chOff x="0" y="0"/>
          <a:chExt cx="0" cy="0"/>
        </a:xfrm>
      </p:grpSpPr>
      <p:sp>
        <p:nvSpPr>
          <p:cNvPr id="7" name="Google Shape;5999;p32">
            <a:extLst>
              <a:ext uri="{FF2B5EF4-FFF2-40B4-BE49-F238E27FC236}">
                <a16:creationId xmlns:a16="http://schemas.microsoft.com/office/drawing/2014/main" id="{28E6F656-65E5-464C-93BC-1ADDCC74A32D}"/>
              </a:ext>
            </a:extLst>
          </p:cNvPr>
          <p:cNvSpPr txBox="1">
            <a:spLocks noGrp="1"/>
          </p:cNvSpPr>
          <p:nvPr>
            <p:ph type="ctrTitle"/>
          </p:nvPr>
        </p:nvSpPr>
        <p:spPr>
          <a:xfrm>
            <a:off x="1991323" y="83762"/>
            <a:ext cx="5658923" cy="5723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t>AnaLYSIS OF DATABASE</a:t>
            </a:r>
            <a:endParaRPr sz="4000" b="1" dirty="0"/>
          </a:p>
        </p:txBody>
      </p:sp>
      <p:sp>
        <p:nvSpPr>
          <p:cNvPr id="9" name="TextBox 8">
            <a:extLst>
              <a:ext uri="{FF2B5EF4-FFF2-40B4-BE49-F238E27FC236}">
                <a16:creationId xmlns:a16="http://schemas.microsoft.com/office/drawing/2014/main" id="{4D132348-F71F-415F-B8A1-F424A48DADED}"/>
              </a:ext>
            </a:extLst>
          </p:cNvPr>
          <p:cNvSpPr txBox="1"/>
          <p:nvPr/>
        </p:nvSpPr>
        <p:spPr>
          <a:xfrm>
            <a:off x="351229" y="3548828"/>
            <a:ext cx="3062299" cy="1477328"/>
          </a:xfrm>
          <a:prstGeom prst="rect">
            <a:avLst/>
          </a:prstGeom>
          <a:noFill/>
        </p:spPr>
        <p:txBody>
          <a:bodyPr wrap="square">
            <a:spAutoFit/>
          </a:bodyPr>
          <a:lstStyle/>
          <a:p>
            <a:pPr>
              <a:buClr>
                <a:srgbClr val="FFFF00"/>
              </a:buClr>
              <a:buFont typeface="Wingdings" panose="05000000000000000000" pitchFamily="2" charset="2"/>
              <a:buChar char="Ø"/>
            </a:pPr>
            <a:r>
              <a:rPr lang="en-US" dirty="0"/>
              <a:t>Removed participant 16 and some heart rate data for participant 01 and 02 from original dataset in order to get under row limit in Heroku</a:t>
            </a:r>
          </a:p>
        </p:txBody>
      </p:sp>
      <p:sp>
        <p:nvSpPr>
          <p:cNvPr id="11" name="TextBox 10">
            <a:extLst>
              <a:ext uri="{FF2B5EF4-FFF2-40B4-BE49-F238E27FC236}">
                <a16:creationId xmlns:a16="http://schemas.microsoft.com/office/drawing/2014/main" id="{4A885137-21C3-4230-818E-2F7EEF64E45C}"/>
              </a:ext>
            </a:extLst>
          </p:cNvPr>
          <p:cNvSpPr txBox="1"/>
          <p:nvPr/>
        </p:nvSpPr>
        <p:spPr>
          <a:xfrm>
            <a:off x="4893468" y="3512543"/>
            <a:ext cx="3899303" cy="1477328"/>
          </a:xfrm>
          <a:prstGeom prst="rect">
            <a:avLst/>
          </a:prstGeom>
          <a:noFill/>
        </p:spPr>
        <p:txBody>
          <a:bodyPr wrap="square">
            <a:spAutoFit/>
          </a:bodyPr>
          <a:lstStyle/>
          <a:p>
            <a:pPr>
              <a:buClr>
                <a:srgbClr val="FFFF00"/>
              </a:buClr>
              <a:buFont typeface="Wingdings" panose="05000000000000000000" pitchFamily="2" charset="2"/>
              <a:buChar char="Ø"/>
            </a:pPr>
            <a:r>
              <a:rPr lang="en-US" dirty="0"/>
              <a:t>Active Heart Rate dataset had multiple entries per day per participant. Created a view in database to display average active heart rates per day per participant</a:t>
            </a:r>
          </a:p>
        </p:txBody>
      </p:sp>
      <p:pic>
        <p:nvPicPr>
          <p:cNvPr id="10" name="Picture 9" descr="A screenshot of a computer screen&#10;&#10;Description automatically generated with medium confidence">
            <a:extLst>
              <a:ext uri="{FF2B5EF4-FFF2-40B4-BE49-F238E27FC236}">
                <a16:creationId xmlns:a16="http://schemas.microsoft.com/office/drawing/2014/main" id="{3D3381CB-0886-4929-942A-A0890AF1E64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46854" y="573493"/>
            <a:ext cx="8868276" cy="2785311"/>
          </a:xfrm>
          <a:prstGeom prst="rect">
            <a:avLst/>
          </a:prstGeom>
          <a:ln>
            <a:noFill/>
          </a:ln>
          <a:effectLst>
            <a:glow rad="101600">
              <a:schemeClr val="accent2">
                <a:satMod val="175000"/>
                <a:alpha val="40000"/>
              </a:schemeClr>
            </a:glow>
            <a:outerShdw blurRad="190500" algn="tl" rotWithShape="0">
              <a:srgbClr val="000000">
                <a:alpha val="70000"/>
              </a:srgbClr>
            </a:outerShdw>
          </a:effectLst>
        </p:spPr>
      </p:pic>
    </p:spTree>
    <p:extLst>
      <p:ext uri="{BB962C8B-B14F-4D97-AF65-F5344CB8AC3E}">
        <p14:creationId xmlns:p14="http://schemas.microsoft.com/office/powerpoint/2010/main" val="3770943894"/>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fltVal val="0"/>
                                          </p:val>
                                        </p:tav>
                                        <p:tav tm="100000">
                                          <p:val>
                                            <p:strVal val="#ppt_h"/>
                                          </p:val>
                                        </p:tav>
                                      </p:tavLst>
                                    </p:anim>
                                    <p:animEffect transition="in" filter="fade">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Shape 6072"/>
        <p:cNvGrpSpPr/>
        <p:nvPr/>
      </p:nvGrpSpPr>
      <p:grpSpPr>
        <a:xfrm>
          <a:off x="0" y="0"/>
          <a:ext cx="0" cy="0"/>
          <a:chOff x="0" y="0"/>
          <a:chExt cx="0" cy="0"/>
        </a:xfrm>
      </p:grpSpPr>
      <p:grpSp>
        <p:nvGrpSpPr>
          <p:cNvPr id="15" name="Group 14">
            <a:extLst>
              <a:ext uri="{FF2B5EF4-FFF2-40B4-BE49-F238E27FC236}">
                <a16:creationId xmlns:a16="http://schemas.microsoft.com/office/drawing/2014/main" id="{CD6B11F9-7CF4-4EA5-927D-BD9AB9BAAE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6" name="Freeform 6">
              <a:extLst>
                <a:ext uri="{FF2B5EF4-FFF2-40B4-BE49-F238E27FC236}">
                  <a16:creationId xmlns:a16="http://schemas.microsoft.com/office/drawing/2014/main" id="{5583BE8A-798A-49D7-83DC-A87057097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6DE657C4-420A-45F7-B1EF-FDF95A5D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1EE460FA-528A-4C78-B916-355E0AE7C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38A1243A-751B-4A0E-B1E7-3437113B2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11550A02-C965-4A16-A9A9-E686940FA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4A579E77-1FA8-4170-94D2-499DB104C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23" name="Rectangle 22">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1A9C08C-FE58-4F36-BB78-D84B894ADDE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2244" r="5940" b="-3"/>
          <a:stretch/>
        </p:blipFill>
        <p:spPr>
          <a:xfrm>
            <a:off x="5169693" y="10"/>
            <a:ext cx="3974307" cy="51434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5" name="Group 2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4570" y="0"/>
            <a:ext cx="1827609" cy="5143500"/>
            <a:chOff x="1320800" y="0"/>
            <a:chExt cx="2436813" cy="6858001"/>
          </a:xfrm>
        </p:grpSpPr>
        <p:sp>
          <p:nvSpPr>
            <p:cNvPr id="2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 name="Google Shape;6074;p34">
            <a:extLst>
              <a:ext uri="{FF2B5EF4-FFF2-40B4-BE49-F238E27FC236}">
                <a16:creationId xmlns:a16="http://schemas.microsoft.com/office/drawing/2014/main" id="{0EC60BF7-4544-4602-BE77-60387EC60866}"/>
              </a:ext>
            </a:extLst>
          </p:cNvPr>
          <p:cNvSpPr txBox="1">
            <a:spLocks noGrp="1"/>
          </p:cNvSpPr>
          <p:nvPr>
            <p:ph type="ctrTitle"/>
          </p:nvPr>
        </p:nvSpPr>
        <p:spPr>
          <a:xfrm>
            <a:off x="349249" y="2143125"/>
            <a:ext cx="4325321" cy="730861"/>
          </a:xfrm>
          <a:prstGeom prst="rect">
            <a:avLst/>
          </a:prstGeom>
        </p:spPr>
        <p:txBody>
          <a:bodyPr spcFirstLastPara="1" vert="horz" lIns="91440" tIns="45720" rIns="91440" bIns="45720" rtlCol="0" anchor="ctr" anchorCtr="0">
            <a:normAutofit/>
          </a:bodyPr>
          <a:lstStyle/>
          <a:p>
            <a:pPr lvl="0" algn="l" defTabSz="457200">
              <a:spcAft>
                <a:spcPts val="0"/>
              </a:spcAft>
            </a:pPr>
            <a:r>
              <a:rPr lang="en-US" sz="4000" b="1" dirty="0"/>
              <a:t>Machine Learning</a:t>
            </a:r>
          </a:p>
        </p:txBody>
      </p:sp>
      <p:sp>
        <p:nvSpPr>
          <p:cNvPr id="7" name="TextBox 6">
            <a:extLst>
              <a:ext uri="{FF2B5EF4-FFF2-40B4-BE49-F238E27FC236}">
                <a16:creationId xmlns:a16="http://schemas.microsoft.com/office/drawing/2014/main" id="{DDABEBDB-128F-4CB9-A864-458A2A0A5CB8}"/>
              </a:ext>
            </a:extLst>
          </p:cNvPr>
          <p:cNvSpPr txBox="1"/>
          <p:nvPr/>
        </p:nvSpPr>
        <p:spPr>
          <a:xfrm>
            <a:off x="6913902" y="4943445"/>
            <a:ext cx="223009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mikemacmarketing/3021241104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pic>
        <p:nvPicPr>
          <p:cNvPr id="2" name="Picture 1">
            <a:extLst>
              <a:ext uri="{FF2B5EF4-FFF2-40B4-BE49-F238E27FC236}">
                <a16:creationId xmlns:a16="http://schemas.microsoft.com/office/drawing/2014/main" id="{0C719E06-2B29-47AA-B6AD-BC200C19B93B}"/>
              </a:ext>
            </a:extLst>
          </p:cNvPr>
          <p:cNvPicPr>
            <a:picLocks noChangeAspect="1"/>
          </p:cNvPicPr>
          <p:nvPr/>
        </p:nvPicPr>
        <p:blipFill>
          <a:blip r:embed="rId6"/>
          <a:stretch>
            <a:fillRect/>
          </a:stretch>
        </p:blipFill>
        <p:spPr>
          <a:xfrm>
            <a:off x="42666" y="1218834"/>
            <a:ext cx="4499238" cy="963251"/>
          </a:xfrm>
          <a:prstGeom prst="rect">
            <a:avLst/>
          </a:prstGeom>
        </p:spPr>
      </p:pic>
    </p:spTree>
    <p:extLst>
      <p:ext uri="{BB962C8B-B14F-4D97-AF65-F5344CB8AC3E}">
        <p14:creationId xmlns:p14="http://schemas.microsoft.com/office/powerpoint/2010/main" val="4151656478"/>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6072"/>
        <p:cNvGrpSpPr/>
        <p:nvPr/>
      </p:nvGrpSpPr>
      <p:grpSpPr>
        <a:xfrm>
          <a:off x="0" y="0"/>
          <a:ext cx="0" cy="0"/>
          <a:chOff x="0" y="0"/>
          <a:chExt cx="0" cy="0"/>
        </a:xfrm>
      </p:grpSpPr>
      <p:grpSp>
        <p:nvGrpSpPr>
          <p:cNvPr id="36" name="Group 35">
            <a:extLst>
              <a:ext uri="{FF2B5EF4-FFF2-40B4-BE49-F238E27FC236}">
                <a16:creationId xmlns:a16="http://schemas.microsoft.com/office/drawing/2014/main" id="{CD6B11F9-7CF4-4EA5-927D-BD9AB9BAAE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37" name="Freeform 6">
              <a:extLst>
                <a:ext uri="{FF2B5EF4-FFF2-40B4-BE49-F238E27FC236}">
                  <a16:creationId xmlns:a16="http://schemas.microsoft.com/office/drawing/2014/main" id="{5583BE8A-798A-49D7-83DC-A87057097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8" name="Freeform 7">
              <a:extLst>
                <a:ext uri="{FF2B5EF4-FFF2-40B4-BE49-F238E27FC236}">
                  <a16:creationId xmlns:a16="http://schemas.microsoft.com/office/drawing/2014/main" id="{6DE657C4-420A-45F7-B1EF-FDF95A5D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9" name="Freeform 8">
              <a:extLst>
                <a:ext uri="{FF2B5EF4-FFF2-40B4-BE49-F238E27FC236}">
                  <a16:creationId xmlns:a16="http://schemas.microsoft.com/office/drawing/2014/main" id="{1EE460FA-528A-4C78-B916-355E0AE7C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0" name="Freeform 9">
              <a:extLst>
                <a:ext uri="{FF2B5EF4-FFF2-40B4-BE49-F238E27FC236}">
                  <a16:creationId xmlns:a16="http://schemas.microsoft.com/office/drawing/2014/main" id="{38A1243A-751B-4A0E-B1E7-3437113B2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1" name="Freeform 10">
              <a:extLst>
                <a:ext uri="{FF2B5EF4-FFF2-40B4-BE49-F238E27FC236}">
                  <a16:creationId xmlns:a16="http://schemas.microsoft.com/office/drawing/2014/main" id="{11550A02-C965-4A16-A9A9-E686940FA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2" name="Freeform 11">
              <a:extLst>
                <a:ext uri="{FF2B5EF4-FFF2-40B4-BE49-F238E27FC236}">
                  <a16:creationId xmlns:a16="http://schemas.microsoft.com/office/drawing/2014/main" id="{4A579E77-1FA8-4170-94D2-499DB104C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44" name="Rectangle 43">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automaton&#10;&#10;Description automatically generated">
            <a:extLst>
              <a:ext uri="{FF2B5EF4-FFF2-40B4-BE49-F238E27FC236}">
                <a16:creationId xmlns:a16="http://schemas.microsoft.com/office/drawing/2014/main" id="{B8E5A62F-9F78-4BEF-9FAD-5C1324B89BC3}"/>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7770" r="21188" b="1"/>
          <a:stretch/>
        </p:blipFill>
        <p:spPr>
          <a:xfrm>
            <a:off x="5169693" y="10"/>
            <a:ext cx="3974307" cy="51434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46" name="Group 45">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4570" y="0"/>
            <a:ext cx="1827609" cy="5143500"/>
            <a:chOff x="1320800" y="0"/>
            <a:chExt cx="2436813" cy="6858001"/>
          </a:xfrm>
        </p:grpSpPr>
        <p:sp>
          <p:nvSpPr>
            <p:cNvPr id="47"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8"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9"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0"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1"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2"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4" name="TextBox 23">
            <a:extLst>
              <a:ext uri="{FF2B5EF4-FFF2-40B4-BE49-F238E27FC236}">
                <a16:creationId xmlns:a16="http://schemas.microsoft.com/office/drawing/2014/main" id="{C8B231A0-6AF8-42A7-BEA5-F51DD93B3EAF}"/>
              </a:ext>
            </a:extLst>
          </p:cNvPr>
          <p:cNvSpPr txBox="1"/>
          <p:nvPr/>
        </p:nvSpPr>
        <p:spPr>
          <a:xfrm>
            <a:off x="353704" y="1791813"/>
            <a:ext cx="4074407" cy="779937"/>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lumMod val="75000"/>
                </a:schemeClr>
              </a:buClr>
              <a:buSzPct val="145000"/>
            </a:pPr>
            <a:r>
              <a:rPr lang="en-US" sz="1600" dirty="0"/>
              <a:t>1) Our goal is to use the available data to forecast for at least a year</a:t>
            </a:r>
          </a:p>
        </p:txBody>
      </p:sp>
      <p:pic>
        <p:nvPicPr>
          <p:cNvPr id="7" name="Picture 6">
            <a:extLst>
              <a:ext uri="{FF2B5EF4-FFF2-40B4-BE49-F238E27FC236}">
                <a16:creationId xmlns:a16="http://schemas.microsoft.com/office/drawing/2014/main" id="{73ED31AC-904F-4D42-88A1-630F7FF75CE1}"/>
              </a:ext>
            </a:extLst>
          </p:cNvPr>
          <p:cNvPicPr>
            <a:picLocks noChangeAspect="1"/>
          </p:cNvPicPr>
          <p:nvPr/>
        </p:nvPicPr>
        <p:blipFill>
          <a:blip r:embed="rId6"/>
          <a:stretch>
            <a:fillRect/>
          </a:stretch>
        </p:blipFill>
        <p:spPr>
          <a:xfrm>
            <a:off x="118903" y="244155"/>
            <a:ext cx="4974767" cy="1511939"/>
          </a:xfrm>
          <a:prstGeom prst="rect">
            <a:avLst/>
          </a:prstGeom>
        </p:spPr>
      </p:pic>
      <p:sp>
        <p:nvSpPr>
          <p:cNvPr id="45" name="TextBox 44">
            <a:extLst>
              <a:ext uri="{FF2B5EF4-FFF2-40B4-BE49-F238E27FC236}">
                <a16:creationId xmlns:a16="http://schemas.microsoft.com/office/drawing/2014/main" id="{347C07D4-856E-4AC8-96C8-CFC0D3C22BCF}"/>
              </a:ext>
            </a:extLst>
          </p:cNvPr>
          <p:cNvSpPr txBox="1"/>
          <p:nvPr/>
        </p:nvSpPr>
        <p:spPr>
          <a:xfrm>
            <a:off x="364243" y="2788077"/>
            <a:ext cx="4572000" cy="1323439"/>
          </a:xfrm>
          <a:prstGeom prst="rect">
            <a:avLst/>
          </a:prstGeom>
          <a:noFill/>
        </p:spPr>
        <p:txBody>
          <a:bodyPr wrap="square">
            <a:spAutoFit/>
          </a:bodyPr>
          <a:lstStyle/>
          <a:p>
            <a:r>
              <a:rPr lang="en-US" sz="1600" dirty="0"/>
              <a:t>2) In an effort to arrive at good results, investigated 5 different machine learning models, namely ARIMA, PROPHET, LGBM Regressor, ARIMAX, SARIMA. In absence of good results, we opted for LGBM Regressor</a:t>
            </a:r>
          </a:p>
        </p:txBody>
      </p:sp>
    </p:spTree>
    <p:extLst>
      <p:ext uri="{BB962C8B-B14F-4D97-AF65-F5344CB8AC3E}">
        <p14:creationId xmlns:p14="http://schemas.microsoft.com/office/powerpoint/2010/main" val="3376298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inVertical)">
                                      <p:cBhvr>
                                        <p:cTn id="11" dur="500"/>
                                        <p:tgtEl>
                                          <p:spTgt spid="2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up)">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Shape 6072"/>
        <p:cNvGrpSpPr/>
        <p:nvPr/>
      </p:nvGrpSpPr>
      <p:grpSpPr>
        <a:xfrm>
          <a:off x="0" y="0"/>
          <a:ext cx="0" cy="0"/>
          <a:chOff x="0" y="0"/>
          <a:chExt cx="0" cy="0"/>
        </a:xfrm>
      </p:grpSpPr>
      <p:grpSp>
        <p:nvGrpSpPr>
          <p:cNvPr id="99" name="Group 98">
            <a:extLst>
              <a:ext uri="{FF2B5EF4-FFF2-40B4-BE49-F238E27FC236}">
                <a16:creationId xmlns:a16="http://schemas.microsoft.com/office/drawing/2014/main" id="{CD6B11F9-7CF4-4EA5-927D-BD9AB9BAAE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00" name="Freeform 6">
              <a:extLst>
                <a:ext uri="{FF2B5EF4-FFF2-40B4-BE49-F238E27FC236}">
                  <a16:creationId xmlns:a16="http://schemas.microsoft.com/office/drawing/2014/main" id="{5583BE8A-798A-49D7-83DC-A87057097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1" name="Freeform 7">
              <a:extLst>
                <a:ext uri="{FF2B5EF4-FFF2-40B4-BE49-F238E27FC236}">
                  <a16:creationId xmlns:a16="http://schemas.microsoft.com/office/drawing/2014/main" id="{6DE657C4-420A-45F7-B1EF-FDF95A5D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2" name="Freeform 8">
              <a:extLst>
                <a:ext uri="{FF2B5EF4-FFF2-40B4-BE49-F238E27FC236}">
                  <a16:creationId xmlns:a16="http://schemas.microsoft.com/office/drawing/2014/main" id="{1EE460FA-528A-4C78-B916-355E0AE7C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03" name="Freeform 9">
              <a:extLst>
                <a:ext uri="{FF2B5EF4-FFF2-40B4-BE49-F238E27FC236}">
                  <a16:creationId xmlns:a16="http://schemas.microsoft.com/office/drawing/2014/main" id="{38A1243A-751B-4A0E-B1E7-3437113B2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04" name="Freeform 10">
              <a:extLst>
                <a:ext uri="{FF2B5EF4-FFF2-40B4-BE49-F238E27FC236}">
                  <a16:creationId xmlns:a16="http://schemas.microsoft.com/office/drawing/2014/main" id="{11550A02-C965-4A16-A9A9-E686940FA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05" name="Freeform 11">
              <a:extLst>
                <a:ext uri="{FF2B5EF4-FFF2-40B4-BE49-F238E27FC236}">
                  <a16:creationId xmlns:a16="http://schemas.microsoft.com/office/drawing/2014/main" id="{4A579E77-1FA8-4170-94D2-499DB104C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07" name="Rectangle 106">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18B81CC-D2A0-4CDC-B8AD-FEFD8FD8B7AE}"/>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7419" r="22015" b="1"/>
          <a:stretch/>
        </p:blipFill>
        <p:spPr>
          <a:xfrm>
            <a:off x="5169693" y="10"/>
            <a:ext cx="3974307" cy="51434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09" name="Group 108">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4570" y="0"/>
            <a:ext cx="1827609" cy="5143500"/>
            <a:chOff x="1320800" y="0"/>
            <a:chExt cx="2436813" cy="6858001"/>
          </a:xfrm>
        </p:grpSpPr>
        <p:sp>
          <p:nvSpPr>
            <p:cNvPr id="110"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1"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2"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3"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14"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15"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 name="Google Shape;6074;p34">
            <a:extLst>
              <a:ext uri="{FF2B5EF4-FFF2-40B4-BE49-F238E27FC236}">
                <a16:creationId xmlns:a16="http://schemas.microsoft.com/office/drawing/2014/main" id="{0EC60BF7-4544-4602-BE77-60387EC60866}"/>
              </a:ext>
            </a:extLst>
          </p:cNvPr>
          <p:cNvSpPr txBox="1">
            <a:spLocks noGrp="1"/>
          </p:cNvSpPr>
          <p:nvPr>
            <p:ph type="ctrTitle"/>
          </p:nvPr>
        </p:nvSpPr>
        <p:spPr>
          <a:xfrm>
            <a:off x="381365" y="207169"/>
            <a:ext cx="4514849" cy="771525"/>
          </a:xfrm>
          <a:prstGeom prst="rect">
            <a:avLst/>
          </a:prstGeom>
        </p:spPr>
        <p:txBody>
          <a:bodyPr spcFirstLastPara="1" vert="horz" lIns="91440" tIns="45720" rIns="91440" bIns="45720" rtlCol="0" anchor="ctr" anchorCtr="0">
            <a:normAutofit/>
          </a:bodyPr>
          <a:lstStyle/>
          <a:p>
            <a:pPr lvl="0" algn="l" defTabSz="457200">
              <a:spcAft>
                <a:spcPts val="0"/>
              </a:spcAft>
            </a:pPr>
            <a:r>
              <a:rPr lang="en-US" sz="4400" b="1" dirty="0"/>
              <a:t>Machine Learning</a:t>
            </a:r>
          </a:p>
        </p:txBody>
      </p:sp>
      <p:sp>
        <p:nvSpPr>
          <p:cNvPr id="9" name="TextBox 8">
            <a:extLst>
              <a:ext uri="{FF2B5EF4-FFF2-40B4-BE49-F238E27FC236}">
                <a16:creationId xmlns:a16="http://schemas.microsoft.com/office/drawing/2014/main" id="{E8B0760B-E3BE-4F1E-842F-E69549A10987}"/>
              </a:ext>
            </a:extLst>
          </p:cNvPr>
          <p:cNvSpPr txBox="1"/>
          <p:nvPr/>
        </p:nvSpPr>
        <p:spPr>
          <a:xfrm>
            <a:off x="154429" y="978694"/>
            <a:ext cx="4315002" cy="3864769"/>
          </a:xfrm>
          <a:prstGeom prst="rect">
            <a:avLst/>
          </a:prstGeom>
        </p:spPr>
        <p:txBody>
          <a:bodyPr vert="horz" lIns="91440" tIns="45720" rIns="91440" bIns="45720" rtlCol="0" anchor="ctr">
            <a:normAutofit/>
          </a:bodyPr>
          <a:lstStyle/>
          <a:p>
            <a:pPr marL="457200" lvl="0" indent="-295275">
              <a:lnSpc>
                <a:spcPct val="90000"/>
              </a:lnSpc>
              <a:spcBef>
                <a:spcPct val="20000"/>
              </a:spcBef>
              <a:spcAft>
                <a:spcPts val="600"/>
              </a:spcAft>
              <a:buClr>
                <a:schemeClr val="accent1">
                  <a:lumMod val="75000"/>
                </a:schemeClr>
              </a:buClr>
              <a:buSzPct val="145000"/>
              <a:buFont typeface="Arial"/>
              <a:buChar char="•"/>
            </a:pPr>
            <a:r>
              <a:rPr lang="en-US" sz="1400" b="1" dirty="0"/>
              <a:t>LGBM model allows for data to be trained according to time periods.</a:t>
            </a:r>
          </a:p>
          <a:p>
            <a:pPr marL="457200" lvl="0" indent="-295275">
              <a:lnSpc>
                <a:spcPct val="90000"/>
              </a:lnSpc>
              <a:spcBef>
                <a:spcPct val="20000"/>
              </a:spcBef>
              <a:spcAft>
                <a:spcPts val="600"/>
              </a:spcAft>
              <a:buClr>
                <a:schemeClr val="accent1">
                  <a:lumMod val="75000"/>
                </a:schemeClr>
              </a:buClr>
              <a:buSzPct val="145000"/>
              <a:buFont typeface="Arial"/>
              <a:buChar char="•"/>
            </a:pPr>
            <a:r>
              <a:rPr lang="en-US" sz="1400" b="1" dirty="0"/>
              <a:t>Used hourly time periods in the original datasets, and  hourly method to train the LGBM model</a:t>
            </a:r>
          </a:p>
          <a:p>
            <a:pPr marL="457200" lvl="0" indent="-295275">
              <a:lnSpc>
                <a:spcPct val="90000"/>
              </a:lnSpc>
              <a:spcBef>
                <a:spcPct val="20000"/>
              </a:spcBef>
              <a:spcAft>
                <a:spcPts val="600"/>
              </a:spcAft>
              <a:buClr>
                <a:schemeClr val="accent1">
                  <a:lumMod val="75000"/>
                </a:schemeClr>
              </a:buClr>
              <a:buSzPct val="145000"/>
              <a:buFont typeface="Arial"/>
              <a:buChar char="•"/>
            </a:pPr>
            <a:r>
              <a:rPr lang="en-US" sz="1400" b="1" dirty="0"/>
              <a:t>Testing data was the last 7 days from the original dataset</a:t>
            </a:r>
          </a:p>
          <a:p>
            <a:pPr marL="457200" lvl="0" indent="-295275">
              <a:lnSpc>
                <a:spcPct val="90000"/>
              </a:lnSpc>
              <a:spcBef>
                <a:spcPct val="20000"/>
              </a:spcBef>
              <a:spcAft>
                <a:spcPts val="600"/>
              </a:spcAft>
              <a:buClr>
                <a:schemeClr val="accent1">
                  <a:lumMod val="75000"/>
                </a:schemeClr>
              </a:buClr>
              <a:buSzPct val="145000"/>
              <a:buFont typeface="Arial"/>
              <a:buChar char="•"/>
            </a:pPr>
            <a:r>
              <a:rPr lang="en-US" sz="1400" b="1" dirty="0"/>
              <a:t>Training data was all data up to the last 7 days of the original dataset</a:t>
            </a:r>
          </a:p>
          <a:p>
            <a:pPr marL="457200" lvl="0" indent="-295275">
              <a:lnSpc>
                <a:spcPct val="90000"/>
              </a:lnSpc>
              <a:spcBef>
                <a:spcPct val="20000"/>
              </a:spcBef>
              <a:spcAft>
                <a:spcPts val="600"/>
              </a:spcAft>
              <a:buClr>
                <a:schemeClr val="accent1">
                  <a:lumMod val="75000"/>
                </a:schemeClr>
              </a:buClr>
              <a:buSzPct val="145000"/>
              <a:buFont typeface="Arial"/>
              <a:buChar char="•"/>
            </a:pPr>
            <a:r>
              <a:rPr lang="en-US" sz="1400" b="1" dirty="0"/>
              <a:t>Evaluated the ML models using MAPE (MAPE = abs(predicted value - test value) / abs(test value) * 100%)</a:t>
            </a:r>
          </a:p>
        </p:txBody>
      </p:sp>
    </p:spTree>
    <p:extLst>
      <p:ext uri="{BB962C8B-B14F-4D97-AF65-F5344CB8AC3E}">
        <p14:creationId xmlns:p14="http://schemas.microsoft.com/office/powerpoint/2010/main" val="1004304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2" presetClass="entr" presetSubtype="2" fill="hold" grpId="0" nodeType="afterEffect">
                                  <p:stCondLst>
                                    <p:cond delay="0"/>
                                  </p:stCondLst>
                                  <p:iterate type="wd">
                                    <p:tmPct val="10000"/>
                                  </p:iterate>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Shape 6072"/>
        <p:cNvGrpSpPr/>
        <p:nvPr/>
      </p:nvGrpSpPr>
      <p:grpSpPr>
        <a:xfrm>
          <a:off x="0" y="0"/>
          <a:ext cx="0" cy="0"/>
          <a:chOff x="0" y="0"/>
          <a:chExt cx="0" cy="0"/>
        </a:xfrm>
      </p:grpSpPr>
      <p:grpSp>
        <p:nvGrpSpPr>
          <p:cNvPr id="15" name="Group 14">
            <a:extLst>
              <a:ext uri="{FF2B5EF4-FFF2-40B4-BE49-F238E27FC236}">
                <a16:creationId xmlns:a16="http://schemas.microsoft.com/office/drawing/2014/main" id="{CD6B11F9-7CF4-4EA5-927D-BD9AB9BAAE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5143500"/>
            <a:chOff x="1320800" y="0"/>
            <a:chExt cx="2436813" cy="6858001"/>
          </a:xfrm>
        </p:grpSpPr>
        <p:sp>
          <p:nvSpPr>
            <p:cNvPr id="16" name="Freeform 6">
              <a:extLst>
                <a:ext uri="{FF2B5EF4-FFF2-40B4-BE49-F238E27FC236}">
                  <a16:creationId xmlns:a16="http://schemas.microsoft.com/office/drawing/2014/main" id="{5583BE8A-798A-49D7-83DC-A87057097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6DE657C4-420A-45F7-B1EF-FDF95A5D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1EE460FA-528A-4C78-B916-355E0AE7C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38A1243A-751B-4A0E-B1E7-3437113B2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11550A02-C965-4A16-A9A9-E686940FA6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4A579E77-1FA8-4170-94D2-499DB104C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23" name="Rectangle 22">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61A9C08C-FE58-4F36-BB78-D84B894ADDE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2244" r="5940" b="-3"/>
          <a:stretch/>
        </p:blipFill>
        <p:spPr>
          <a:xfrm>
            <a:off x="5169693" y="10"/>
            <a:ext cx="3974307" cy="51434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5" name="Group 2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4570" y="0"/>
            <a:ext cx="1827609" cy="5143500"/>
            <a:chOff x="1320800" y="0"/>
            <a:chExt cx="2436813" cy="6858001"/>
          </a:xfrm>
        </p:grpSpPr>
        <p:sp>
          <p:nvSpPr>
            <p:cNvPr id="2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1"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0" name="Google Shape;6074;p34">
            <a:extLst>
              <a:ext uri="{FF2B5EF4-FFF2-40B4-BE49-F238E27FC236}">
                <a16:creationId xmlns:a16="http://schemas.microsoft.com/office/drawing/2014/main" id="{0EC60BF7-4544-4602-BE77-60387EC60866}"/>
              </a:ext>
            </a:extLst>
          </p:cNvPr>
          <p:cNvSpPr txBox="1">
            <a:spLocks noGrp="1"/>
          </p:cNvSpPr>
          <p:nvPr>
            <p:ph type="ctrTitle"/>
          </p:nvPr>
        </p:nvSpPr>
        <p:spPr>
          <a:xfrm>
            <a:off x="532209" y="85726"/>
            <a:ext cx="4325321" cy="873734"/>
          </a:xfrm>
          <a:prstGeom prst="rect">
            <a:avLst/>
          </a:prstGeom>
        </p:spPr>
        <p:txBody>
          <a:bodyPr spcFirstLastPara="1" vert="horz" lIns="91440" tIns="45720" rIns="91440" bIns="45720" rtlCol="0" anchor="ctr" anchorCtr="0">
            <a:normAutofit fontScale="90000"/>
          </a:bodyPr>
          <a:lstStyle/>
          <a:p>
            <a:pPr lvl="0" algn="ctr" defTabSz="457200">
              <a:spcAft>
                <a:spcPts val="0"/>
              </a:spcAft>
            </a:pPr>
            <a:r>
              <a:rPr lang="en-US" sz="4000" b="1" dirty="0"/>
              <a:t>Machine Learning MAPE</a:t>
            </a:r>
          </a:p>
        </p:txBody>
      </p:sp>
      <p:pic>
        <p:nvPicPr>
          <p:cNvPr id="22" name="Google Shape;113;p22">
            <a:extLst>
              <a:ext uri="{FF2B5EF4-FFF2-40B4-BE49-F238E27FC236}">
                <a16:creationId xmlns:a16="http://schemas.microsoft.com/office/drawing/2014/main" id="{ACC74125-817D-47EE-933F-CD6EBF6D2F73}"/>
              </a:ext>
            </a:extLst>
          </p:cNvPr>
          <p:cNvPicPr preferRelativeResize="0"/>
          <p:nvPr/>
        </p:nvPicPr>
        <p:blipFill>
          <a:blip r:embed="rId5">
            <a:alphaModFix/>
            <a:duotone>
              <a:prstClr val="black"/>
              <a:srgbClr val="D9C3A5">
                <a:tint val="50000"/>
                <a:satMod val="180000"/>
              </a:srgbClr>
            </a:duoton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13109" y="1045185"/>
            <a:ext cx="6866335" cy="4012590"/>
          </a:xfrm>
          <a:prstGeom prst="rect">
            <a:avLst/>
          </a:prstGeom>
          <a:ln w="38100" cap="sq">
            <a:solidFill>
              <a:srgbClr val="000000"/>
            </a:solidFill>
            <a:prstDash val="solid"/>
            <a:miter lim="800000"/>
          </a:ln>
          <a:effectLst>
            <a:glow rad="63500">
              <a:schemeClr val="accent2">
                <a:satMod val="175000"/>
                <a:alpha val="40000"/>
              </a:schemeClr>
            </a:glow>
            <a:outerShdw blurRad="50800" dist="38100" dir="2700000" algn="tl" rotWithShape="0">
              <a:srgbClr val="000000">
                <a:alpha val="43000"/>
              </a:srgbClr>
            </a:outerShdw>
          </a:effectLst>
        </p:spPr>
      </p:pic>
    </p:spTree>
    <p:extLst>
      <p:ext uri="{BB962C8B-B14F-4D97-AF65-F5344CB8AC3E}">
        <p14:creationId xmlns:p14="http://schemas.microsoft.com/office/powerpoint/2010/main" val="17182695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effectLst/>
      </p:bgPr>
    </p:bg>
    <p:spTree>
      <p:nvGrpSpPr>
        <p:cNvPr id="1" name="Shape 6234"/>
        <p:cNvGrpSpPr/>
        <p:nvPr/>
      </p:nvGrpSpPr>
      <p:grpSpPr>
        <a:xfrm>
          <a:off x="0" y="0"/>
          <a:ext cx="0" cy="0"/>
          <a:chOff x="0" y="0"/>
          <a:chExt cx="0" cy="0"/>
        </a:xfrm>
      </p:grpSpPr>
      <p:sp>
        <p:nvSpPr>
          <p:cNvPr id="6" name="Title 5">
            <a:extLst>
              <a:ext uri="{FF2B5EF4-FFF2-40B4-BE49-F238E27FC236}">
                <a16:creationId xmlns:a16="http://schemas.microsoft.com/office/drawing/2014/main" id="{80B70B4D-C117-45F9-AD60-E289D4E8BBAB}"/>
              </a:ext>
            </a:extLst>
          </p:cNvPr>
          <p:cNvSpPr>
            <a:spLocks noGrp="1"/>
          </p:cNvSpPr>
          <p:nvPr>
            <p:ph type="title"/>
          </p:nvPr>
        </p:nvSpPr>
        <p:spPr/>
        <p:txBody>
          <a:bodyPr/>
          <a:lstStyle/>
          <a:p>
            <a:r>
              <a:rPr lang="en-US" sz="3200" b="1" dirty="0"/>
              <a:t>Constraints</a:t>
            </a:r>
          </a:p>
        </p:txBody>
      </p:sp>
      <p:sp>
        <p:nvSpPr>
          <p:cNvPr id="6235" name="Google Shape;6235;p37"/>
          <p:cNvSpPr txBox="1">
            <a:spLocks noGrp="1"/>
          </p:cNvSpPr>
          <p:nvPr>
            <p:ph type="title" idx="2"/>
          </p:nvPr>
        </p:nvSpPr>
        <p:spPr>
          <a:xfrm>
            <a:off x="3996491" y="965283"/>
            <a:ext cx="937711"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4000" dirty="0"/>
              <a:t>05</a:t>
            </a:r>
            <a:endParaRPr sz="4000" dirty="0"/>
          </a:p>
        </p:txBody>
      </p:sp>
      <p:pic>
        <p:nvPicPr>
          <p:cNvPr id="3" name="Picture 2" descr="A picture containing chain, metalware, key&#10;&#10;Description automatically generated">
            <a:extLst>
              <a:ext uri="{FF2B5EF4-FFF2-40B4-BE49-F238E27FC236}">
                <a16:creationId xmlns:a16="http://schemas.microsoft.com/office/drawing/2014/main" id="{6CB10D93-813E-42B9-9DDC-8122AF384CFD}"/>
              </a:ext>
            </a:extLst>
          </p:cNvPr>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7115" b="88933" l="1143" r="95429">
                        <a14:foregroundMark x1="48286" y1="7115" x2="48286" y2="7115"/>
                        <a14:foregroundMark x1="7714" y1="50988" x2="7714" y2="50988"/>
                        <a14:foregroundMark x1="2000" y1="37945" x2="2000" y2="37945"/>
                        <a14:foregroundMark x1="1429" y1="54545" x2="1429" y2="54545"/>
                        <a14:foregroundMark x1="90571" y1="38735" x2="90571" y2="38735"/>
                        <a14:foregroundMark x1="95429" y1="50988" x2="95429" y2="50988"/>
                        <a14:foregroundMark x1="40000" y1="88538" x2="40000" y2="88538"/>
                        <a14:foregroundMark x1="1143" y1="37945" x2="1143" y2="37945"/>
                      </a14:backgroundRemoval>
                    </a14:imgEffect>
                    <a14:imgEffect>
                      <a14:sharpenSoften amount="50000"/>
                    </a14:imgEffect>
                  </a14:imgLayer>
                </a14:imgProps>
              </a:ext>
              <a:ext uri="{837473B0-CC2E-450A-ABE3-18F120FF3D39}">
                <a1611:picAttrSrcUrl xmlns:a1611="http://schemas.microsoft.com/office/drawing/2016/11/main" r:id="rId5"/>
              </a:ext>
            </a:extLst>
          </a:blip>
          <a:stretch>
            <a:fillRect/>
          </a:stretch>
        </p:blipFill>
        <p:spPr>
          <a:xfrm>
            <a:off x="2798472" y="2312125"/>
            <a:ext cx="3333750" cy="2409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235"/>
                                        </p:tgtEl>
                                        <p:attrNameLst>
                                          <p:attrName>style.visibility</p:attrName>
                                        </p:attrNameLst>
                                      </p:cBhvr>
                                      <p:to>
                                        <p:strVal val="visible"/>
                                      </p:to>
                                    </p:set>
                                    <p:anim calcmode="lin" valueType="num">
                                      <p:cBhvr additive="base">
                                        <p:cTn id="7" dur="1000"/>
                                        <p:tgtEl>
                                          <p:spTgt spid="6235"/>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6"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290">
                                          <p:stCondLst>
                                            <p:cond delay="0"/>
                                          </p:stCondLst>
                                        </p:cTn>
                                        <p:tgtEl>
                                          <p:spTgt spid="6"/>
                                        </p:tgtEl>
                                      </p:cBhvr>
                                    </p:animEffect>
                                    <p:anim calcmode="lin" valueType="num">
                                      <p:cBhvr>
                                        <p:cTn id="12" dur="911"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6"/>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6"/>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6"/>
                                        </p:tgtEl>
                                        <p:attrNameLst>
                                          <p:attrName>ppt_y</p:attrName>
                                        </p:attrNameLst>
                                      </p:cBhvr>
                                      <p:tavLst>
                                        <p:tav tm="0" fmla="#ppt_y-sin(pi*$)/81">
                                          <p:val>
                                            <p:fltVal val="0"/>
                                          </p:val>
                                        </p:tav>
                                        <p:tav tm="100000">
                                          <p:val>
                                            <p:fltVal val="1"/>
                                          </p:val>
                                        </p:tav>
                                      </p:tavLst>
                                    </p:anim>
                                    <p:animScale>
                                      <p:cBhvr>
                                        <p:cTn id="17" dur="13">
                                          <p:stCondLst>
                                            <p:cond delay="325"/>
                                          </p:stCondLst>
                                        </p:cTn>
                                        <p:tgtEl>
                                          <p:spTgt spid="6"/>
                                        </p:tgtEl>
                                      </p:cBhvr>
                                      <p:to x="100000" y="60000"/>
                                    </p:animScale>
                                    <p:animScale>
                                      <p:cBhvr>
                                        <p:cTn id="18" dur="83" decel="50000">
                                          <p:stCondLst>
                                            <p:cond delay="338"/>
                                          </p:stCondLst>
                                        </p:cTn>
                                        <p:tgtEl>
                                          <p:spTgt spid="6"/>
                                        </p:tgtEl>
                                      </p:cBhvr>
                                      <p:to x="100000" y="100000"/>
                                    </p:animScale>
                                    <p:animScale>
                                      <p:cBhvr>
                                        <p:cTn id="19" dur="13">
                                          <p:stCondLst>
                                            <p:cond delay="656"/>
                                          </p:stCondLst>
                                        </p:cTn>
                                        <p:tgtEl>
                                          <p:spTgt spid="6"/>
                                        </p:tgtEl>
                                      </p:cBhvr>
                                      <p:to x="100000" y="80000"/>
                                    </p:animScale>
                                    <p:animScale>
                                      <p:cBhvr>
                                        <p:cTn id="20" dur="83" decel="50000">
                                          <p:stCondLst>
                                            <p:cond delay="669"/>
                                          </p:stCondLst>
                                        </p:cTn>
                                        <p:tgtEl>
                                          <p:spTgt spid="6"/>
                                        </p:tgtEl>
                                      </p:cBhvr>
                                      <p:to x="100000" y="100000"/>
                                    </p:animScale>
                                    <p:animScale>
                                      <p:cBhvr>
                                        <p:cTn id="21" dur="13">
                                          <p:stCondLst>
                                            <p:cond delay="821"/>
                                          </p:stCondLst>
                                        </p:cTn>
                                        <p:tgtEl>
                                          <p:spTgt spid="6"/>
                                        </p:tgtEl>
                                      </p:cBhvr>
                                      <p:to x="100000" y="90000"/>
                                    </p:animScale>
                                    <p:animScale>
                                      <p:cBhvr>
                                        <p:cTn id="22" dur="83" decel="50000">
                                          <p:stCondLst>
                                            <p:cond delay="834"/>
                                          </p:stCondLst>
                                        </p:cTn>
                                        <p:tgtEl>
                                          <p:spTgt spid="6"/>
                                        </p:tgtEl>
                                      </p:cBhvr>
                                      <p:to x="100000" y="100000"/>
                                    </p:animScale>
                                    <p:animScale>
                                      <p:cBhvr>
                                        <p:cTn id="23" dur="13">
                                          <p:stCondLst>
                                            <p:cond delay="904"/>
                                          </p:stCondLst>
                                        </p:cTn>
                                        <p:tgtEl>
                                          <p:spTgt spid="6"/>
                                        </p:tgtEl>
                                      </p:cBhvr>
                                      <p:to x="100000" y="95000"/>
                                    </p:animScale>
                                    <p:animScale>
                                      <p:cBhvr>
                                        <p:cTn id="24" dur="83" decel="50000">
                                          <p:stCondLst>
                                            <p:cond delay="917"/>
                                          </p:stCondLst>
                                        </p:cTn>
                                        <p:tgtEl>
                                          <p:spTgt spid="6"/>
                                        </p:tgtEl>
                                      </p:cBhvr>
                                      <p:to x="100000" y="100000"/>
                                    </p:animScale>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32" presetClass="emph" presetSubtype="0" repeatCount="indefinite" fill="hold" nodeType="withEffect">
                                  <p:stCondLst>
                                    <p:cond delay="0"/>
                                  </p:stCondLst>
                                  <p:childTnLst>
                                    <p:animRot by="120000">
                                      <p:cBhvr>
                                        <p:cTn id="32" dur="50" fill="hold">
                                          <p:stCondLst>
                                            <p:cond delay="0"/>
                                          </p:stCondLst>
                                        </p:cTn>
                                        <p:tgtEl>
                                          <p:spTgt spid="3"/>
                                        </p:tgtEl>
                                        <p:attrNameLst>
                                          <p:attrName>r</p:attrName>
                                        </p:attrNameLst>
                                      </p:cBhvr>
                                    </p:animRot>
                                    <p:animRot by="-240000">
                                      <p:cBhvr>
                                        <p:cTn id="33" dur="100" fill="hold">
                                          <p:stCondLst>
                                            <p:cond delay="100"/>
                                          </p:stCondLst>
                                        </p:cTn>
                                        <p:tgtEl>
                                          <p:spTgt spid="3"/>
                                        </p:tgtEl>
                                        <p:attrNameLst>
                                          <p:attrName>r</p:attrName>
                                        </p:attrNameLst>
                                      </p:cBhvr>
                                    </p:animRot>
                                    <p:animRot by="240000">
                                      <p:cBhvr>
                                        <p:cTn id="34" dur="100" fill="hold">
                                          <p:stCondLst>
                                            <p:cond delay="200"/>
                                          </p:stCondLst>
                                        </p:cTn>
                                        <p:tgtEl>
                                          <p:spTgt spid="3"/>
                                        </p:tgtEl>
                                        <p:attrNameLst>
                                          <p:attrName>r</p:attrName>
                                        </p:attrNameLst>
                                      </p:cBhvr>
                                    </p:animRot>
                                    <p:animRot by="-240000">
                                      <p:cBhvr>
                                        <p:cTn id="35" dur="100" fill="hold">
                                          <p:stCondLst>
                                            <p:cond delay="300"/>
                                          </p:stCondLst>
                                        </p:cTn>
                                        <p:tgtEl>
                                          <p:spTgt spid="3"/>
                                        </p:tgtEl>
                                        <p:attrNameLst>
                                          <p:attrName>r</p:attrName>
                                        </p:attrNameLst>
                                      </p:cBhvr>
                                    </p:animRot>
                                    <p:animRot by="120000">
                                      <p:cBhvr>
                                        <p:cTn id="36" dur="100" fill="hold">
                                          <p:stCondLst>
                                            <p:cond delay="4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82"/>
        <p:cNvGrpSpPr/>
        <p:nvPr/>
      </p:nvGrpSpPr>
      <p:grpSpPr>
        <a:xfrm>
          <a:off x="0" y="0"/>
          <a:ext cx="0" cy="0"/>
          <a:chOff x="0" y="0"/>
          <a:chExt cx="0" cy="0"/>
        </a:xfrm>
      </p:grpSpPr>
      <p:sp>
        <p:nvSpPr>
          <p:cNvPr id="7" name="Title 6">
            <a:extLst>
              <a:ext uri="{FF2B5EF4-FFF2-40B4-BE49-F238E27FC236}">
                <a16:creationId xmlns:a16="http://schemas.microsoft.com/office/drawing/2014/main" id="{51730DF0-98D9-0D7C-64D2-839050FE45D4}"/>
              </a:ext>
            </a:extLst>
          </p:cNvPr>
          <p:cNvSpPr>
            <a:spLocks noGrp="1"/>
          </p:cNvSpPr>
          <p:nvPr>
            <p:ph type="ctrTitle"/>
          </p:nvPr>
        </p:nvSpPr>
        <p:spPr>
          <a:xfrm>
            <a:off x="2466896" y="145296"/>
            <a:ext cx="4545483" cy="734891"/>
          </a:xfrm>
        </p:spPr>
        <p:txBody>
          <a:bodyPr>
            <a:normAutofit/>
          </a:bodyPr>
          <a:lstStyle/>
          <a:p>
            <a:r>
              <a:rPr lang="en-CA" b="1" dirty="0">
                <a:solidFill>
                  <a:schemeClr val="bg1"/>
                </a:solidFill>
              </a:rPr>
              <a:t>THE TEAM – GROUP C </a:t>
            </a:r>
          </a:p>
        </p:txBody>
      </p:sp>
      <p:pic>
        <p:nvPicPr>
          <p:cNvPr id="4" name="Graphic 3" descr="Man in a polo shirt">
            <a:extLst>
              <a:ext uri="{FF2B5EF4-FFF2-40B4-BE49-F238E27FC236}">
                <a16:creationId xmlns:a16="http://schemas.microsoft.com/office/drawing/2014/main" id="{35D4D1AA-154C-287D-766A-60A171A871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6851" y="1135580"/>
            <a:ext cx="938201" cy="2944010"/>
          </a:xfrm>
          <a:prstGeom prst="rect">
            <a:avLst/>
          </a:prstGeom>
        </p:spPr>
      </p:pic>
      <p:pic>
        <p:nvPicPr>
          <p:cNvPr id="6" name="Graphic 5" descr="Man with beard">
            <a:extLst>
              <a:ext uri="{FF2B5EF4-FFF2-40B4-BE49-F238E27FC236}">
                <a16:creationId xmlns:a16="http://schemas.microsoft.com/office/drawing/2014/main" id="{5F8999FB-3E14-0995-C56E-1001D058B7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6623" y="1155576"/>
            <a:ext cx="910843" cy="2832347"/>
          </a:xfrm>
          <a:prstGeom prst="rect">
            <a:avLst/>
          </a:prstGeom>
        </p:spPr>
      </p:pic>
      <p:pic>
        <p:nvPicPr>
          <p:cNvPr id="9" name="Graphic 8" descr="A waving man">
            <a:extLst>
              <a:ext uri="{FF2B5EF4-FFF2-40B4-BE49-F238E27FC236}">
                <a16:creationId xmlns:a16="http://schemas.microsoft.com/office/drawing/2014/main" id="{A679EE42-95D1-A4FF-5D4E-6CB4DF0E09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1033" y="1155575"/>
            <a:ext cx="924487" cy="2832347"/>
          </a:xfrm>
          <a:prstGeom prst="rect">
            <a:avLst/>
          </a:prstGeom>
        </p:spPr>
      </p:pic>
      <p:pic>
        <p:nvPicPr>
          <p:cNvPr id="12" name="Graphic 11" descr="Woman wearing a suit">
            <a:extLst>
              <a:ext uri="{FF2B5EF4-FFF2-40B4-BE49-F238E27FC236}">
                <a16:creationId xmlns:a16="http://schemas.microsoft.com/office/drawing/2014/main" id="{DDC49595-1365-1D46-5659-0B63872796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21309" y="1405002"/>
            <a:ext cx="1244488" cy="2593140"/>
          </a:xfrm>
          <a:prstGeom prst="rect">
            <a:avLst/>
          </a:prstGeom>
        </p:spPr>
      </p:pic>
      <p:sp>
        <p:nvSpPr>
          <p:cNvPr id="15" name="TextBox 14">
            <a:extLst>
              <a:ext uri="{FF2B5EF4-FFF2-40B4-BE49-F238E27FC236}">
                <a16:creationId xmlns:a16="http://schemas.microsoft.com/office/drawing/2014/main" id="{90CD59A8-E642-6D76-B00E-0E57DC1874B4}"/>
              </a:ext>
            </a:extLst>
          </p:cNvPr>
          <p:cNvSpPr txBox="1"/>
          <p:nvPr/>
        </p:nvSpPr>
        <p:spPr>
          <a:xfrm>
            <a:off x="1959891" y="4079590"/>
            <a:ext cx="983127" cy="646331"/>
          </a:xfrm>
          <a:prstGeom prst="rect">
            <a:avLst/>
          </a:prstGeom>
          <a:noFill/>
        </p:spPr>
        <p:txBody>
          <a:bodyPr wrap="square" rtlCol="0">
            <a:spAutoFit/>
          </a:bodyPr>
          <a:lstStyle/>
          <a:p>
            <a:pPr algn="ctr"/>
            <a:r>
              <a:rPr lang="en-CA" dirty="0"/>
              <a:t>Joyce </a:t>
            </a:r>
            <a:r>
              <a:rPr lang="en-CA" dirty="0" err="1"/>
              <a:t>Wigwe</a:t>
            </a:r>
            <a:endParaRPr lang="en-CA" dirty="0"/>
          </a:p>
        </p:txBody>
      </p:sp>
      <p:sp>
        <p:nvSpPr>
          <p:cNvPr id="26" name="TextBox 25">
            <a:extLst>
              <a:ext uri="{FF2B5EF4-FFF2-40B4-BE49-F238E27FC236}">
                <a16:creationId xmlns:a16="http://schemas.microsoft.com/office/drawing/2014/main" id="{BC90CB84-0EA8-4DAC-2FBD-2142C8A958D9}"/>
              </a:ext>
            </a:extLst>
          </p:cNvPr>
          <p:cNvSpPr txBox="1"/>
          <p:nvPr/>
        </p:nvSpPr>
        <p:spPr>
          <a:xfrm>
            <a:off x="5496479" y="4020067"/>
            <a:ext cx="983127" cy="646331"/>
          </a:xfrm>
          <a:prstGeom prst="rect">
            <a:avLst/>
          </a:prstGeom>
          <a:noFill/>
        </p:spPr>
        <p:txBody>
          <a:bodyPr wrap="square" rtlCol="0">
            <a:spAutoFit/>
          </a:bodyPr>
          <a:lstStyle/>
          <a:p>
            <a:pPr algn="ctr"/>
            <a:r>
              <a:rPr lang="en-CA" dirty="0"/>
              <a:t>Jose Cherian</a:t>
            </a:r>
          </a:p>
        </p:txBody>
      </p:sp>
      <p:sp>
        <p:nvSpPr>
          <p:cNvPr id="27" name="TextBox 26">
            <a:extLst>
              <a:ext uri="{FF2B5EF4-FFF2-40B4-BE49-F238E27FC236}">
                <a16:creationId xmlns:a16="http://schemas.microsoft.com/office/drawing/2014/main" id="{C5B3D4C9-E662-C175-2F5D-0A87E506F31D}"/>
              </a:ext>
            </a:extLst>
          </p:cNvPr>
          <p:cNvSpPr txBox="1"/>
          <p:nvPr/>
        </p:nvSpPr>
        <p:spPr>
          <a:xfrm>
            <a:off x="3032186" y="4050013"/>
            <a:ext cx="983127" cy="646331"/>
          </a:xfrm>
          <a:prstGeom prst="rect">
            <a:avLst/>
          </a:prstGeom>
          <a:noFill/>
        </p:spPr>
        <p:txBody>
          <a:bodyPr wrap="square" rtlCol="0">
            <a:spAutoFit/>
          </a:bodyPr>
          <a:lstStyle/>
          <a:p>
            <a:pPr algn="ctr"/>
            <a:r>
              <a:rPr lang="en-CA" dirty="0"/>
              <a:t>Kelly Wong</a:t>
            </a:r>
          </a:p>
        </p:txBody>
      </p:sp>
      <p:sp>
        <p:nvSpPr>
          <p:cNvPr id="28" name="TextBox 27">
            <a:extLst>
              <a:ext uri="{FF2B5EF4-FFF2-40B4-BE49-F238E27FC236}">
                <a16:creationId xmlns:a16="http://schemas.microsoft.com/office/drawing/2014/main" id="{51D1DBC5-705B-86E0-C1D2-E525E06BB22E}"/>
              </a:ext>
            </a:extLst>
          </p:cNvPr>
          <p:cNvSpPr txBox="1"/>
          <p:nvPr/>
        </p:nvSpPr>
        <p:spPr>
          <a:xfrm>
            <a:off x="6901033" y="4011897"/>
            <a:ext cx="983127" cy="646331"/>
          </a:xfrm>
          <a:prstGeom prst="rect">
            <a:avLst/>
          </a:prstGeom>
          <a:noFill/>
        </p:spPr>
        <p:txBody>
          <a:bodyPr wrap="square" rtlCol="0">
            <a:spAutoFit/>
          </a:bodyPr>
          <a:lstStyle/>
          <a:p>
            <a:pPr algn="ctr"/>
            <a:r>
              <a:rPr lang="en-CA" dirty="0" err="1"/>
              <a:t>Qaseem</a:t>
            </a:r>
            <a:r>
              <a:rPr lang="en-CA" dirty="0"/>
              <a:t> Hasan</a:t>
            </a:r>
          </a:p>
        </p:txBody>
      </p:sp>
      <p:sp>
        <p:nvSpPr>
          <p:cNvPr id="29" name="TextBox 28">
            <a:extLst>
              <a:ext uri="{FF2B5EF4-FFF2-40B4-BE49-F238E27FC236}">
                <a16:creationId xmlns:a16="http://schemas.microsoft.com/office/drawing/2014/main" id="{34045A0B-07EB-DE3D-C9DE-10FCB24498A2}"/>
              </a:ext>
            </a:extLst>
          </p:cNvPr>
          <p:cNvSpPr txBox="1"/>
          <p:nvPr/>
        </p:nvSpPr>
        <p:spPr>
          <a:xfrm>
            <a:off x="4055827" y="4037523"/>
            <a:ext cx="959762" cy="646331"/>
          </a:xfrm>
          <a:prstGeom prst="rect">
            <a:avLst/>
          </a:prstGeom>
          <a:noFill/>
        </p:spPr>
        <p:txBody>
          <a:bodyPr wrap="square" rtlCol="0">
            <a:spAutoFit/>
          </a:bodyPr>
          <a:lstStyle/>
          <a:p>
            <a:pPr algn="ctr"/>
            <a:r>
              <a:rPr lang="en-CA" dirty="0"/>
              <a:t>Travis Cooper</a:t>
            </a:r>
          </a:p>
        </p:txBody>
      </p:sp>
      <p:pic>
        <p:nvPicPr>
          <p:cNvPr id="19" name="Graphic 18" descr="Woman wearing blazer">
            <a:extLst>
              <a:ext uri="{FF2B5EF4-FFF2-40B4-BE49-F238E27FC236}">
                <a16:creationId xmlns:a16="http://schemas.microsoft.com/office/drawing/2014/main" id="{582BA325-5606-74EF-94D2-F6E0A80BD8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21293" y="1302687"/>
            <a:ext cx="1073282" cy="2797770"/>
          </a:xfrm>
          <a:prstGeom prst="rect">
            <a:avLst/>
          </a:prstGeom>
        </p:spPr>
      </p:pic>
    </p:spTree>
  </p:cSld>
  <p:clrMapOvr>
    <a:masterClrMapping/>
  </p:clrMapOvr>
  <mc:AlternateContent xmlns:mc="http://schemas.openxmlformats.org/markup-compatibility/2006" xmlns:p15="http://schemas.microsoft.com/office/powerpoint/2012/main">
    <mc:Choice Requires="p15">
      <p:transition>
        <p15:prstTrans prst="curtains"/>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par>
                          <p:cTn id="21" fill="hold">
                            <p:stCondLst>
                              <p:cond delay="2000"/>
                            </p:stCondLst>
                            <p:childTnLst>
                              <p:par>
                                <p:cTn id="22" presetID="16" presetClass="entr" presetSubtype="21"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par>
                          <p:cTn id="39" fill="hold">
                            <p:stCondLst>
                              <p:cond delay="3000"/>
                            </p:stCondLst>
                            <p:childTnLst>
                              <p:par>
                                <p:cTn id="40" presetID="22" presetClass="entr" presetSubtype="4"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down)">
                                      <p:cBhvr>
                                        <p:cTn id="42" dur="500"/>
                                        <p:tgtEl>
                                          <p:spTgt spid="4"/>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down)">
                                      <p:cBhvr>
                                        <p:cTn id="45" dur="500"/>
                                        <p:tgtEl>
                                          <p:spTgt spid="29"/>
                                        </p:tgtEl>
                                      </p:cBhvr>
                                    </p:animEffect>
                                  </p:childTnLst>
                                </p:cTn>
                              </p:par>
                            </p:childTnLst>
                          </p:cTn>
                        </p:par>
                        <p:par>
                          <p:cTn id="46" fill="hold">
                            <p:stCondLst>
                              <p:cond delay="3500"/>
                            </p:stCondLst>
                            <p:childTnLst>
                              <p:par>
                                <p:cTn id="47" presetID="21" presetClass="entr" presetSubtype="1"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heel(1)">
                                      <p:cBhvr>
                                        <p:cTn id="49" dur="500"/>
                                        <p:tgtEl>
                                          <p:spTgt spid="6"/>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heel(1)">
                                      <p:cBhvr>
                                        <p:cTn id="52" dur="500"/>
                                        <p:tgtEl>
                                          <p:spTgt spid="26"/>
                                        </p:tgtEl>
                                      </p:cBhvr>
                                    </p:animEffect>
                                  </p:childTnLst>
                                </p:cTn>
                              </p:par>
                            </p:childTnLst>
                          </p:cTn>
                        </p:par>
                        <p:par>
                          <p:cTn id="53" fill="hold">
                            <p:stCondLst>
                              <p:cond delay="4000"/>
                            </p:stCondLst>
                            <p:childTnLst>
                              <p:par>
                                <p:cTn id="54" presetID="14" presetClass="entr" presetSubtype="1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randombar(horizontal)">
                                      <p:cBhvr>
                                        <p:cTn id="56" dur="500"/>
                                        <p:tgtEl>
                                          <p:spTgt spid="9"/>
                                        </p:tgtEl>
                                      </p:cBhvr>
                                    </p:animEffect>
                                  </p:childTnLst>
                                </p:cTn>
                              </p:par>
                              <p:par>
                                <p:cTn id="57" presetID="14" presetClass="entr" presetSubtype="1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randombar(horizontal)">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effectLst/>
      </p:bgPr>
    </p:bg>
    <p:spTree>
      <p:nvGrpSpPr>
        <p:cNvPr id="1" name="Shape 6234"/>
        <p:cNvGrpSpPr/>
        <p:nvPr/>
      </p:nvGrpSpPr>
      <p:grpSpPr>
        <a:xfrm>
          <a:off x="0" y="0"/>
          <a:ext cx="0" cy="0"/>
          <a:chOff x="0" y="0"/>
          <a:chExt cx="0" cy="0"/>
        </a:xfrm>
      </p:grpSpPr>
      <p:sp>
        <p:nvSpPr>
          <p:cNvPr id="9" name="Subtitle 9">
            <a:extLst>
              <a:ext uri="{FF2B5EF4-FFF2-40B4-BE49-F238E27FC236}">
                <a16:creationId xmlns:a16="http://schemas.microsoft.com/office/drawing/2014/main" id="{EE0C2B50-48C1-4340-93A8-89D1DB0799D0}"/>
              </a:ext>
            </a:extLst>
          </p:cNvPr>
          <p:cNvSpPr>
            <a:spLocks noGrp="1"/>
          </p:cNvSpPr>
          <p:nvPr>
            <p:ph type="subTitle" idx="1"/>
          </p:nvPr>
        </p:nvSpPr>
        <p:spPr>
          <a:xfrm>
            <a:off x="958444" y="1020403"/>
            <a:ext cx="7211285" cy="771525"/>
          </a:xfrm>
        </p:spPr>
        <p:txBody>
          <a:bodyPr/>
          <a:lstStyle/>
          <a:p>
            <a:pPr marL="285750" indent="-285750" algn="l">
              <a:buClrTx/>
              <a:buFont typeface="Arial" panose="020B0604020202020204" pitchFamily="34" charset="0"/>
              <a:buChar char="•"/>
            </a:pPr>
            <a:r>
              <a:rPr lang="en-US" dirty="0">
                <a:solidFill>
                  <a:schemeClr val="bg1"/>
                </a:solidFill>
              </a:rPr>
              <a:t>It was difficult to find dataset in terms of parameters that we wanted to work on</a:t>
            </a:r>
          </a:p>
          <a:p>
            <a:pPr marL="0" indent="0" algn="l">
              <a:buClr>
                <a:srgbClr val="FFFF00"/>
              </a:buClr>
            </a:pPr>
            <a:endParaRPr lang="en-US" dirty="0">
              <a:solidFill>
                <a:schemeClr val="bg1"/>
              </a:solidFill>
            </a:endParaRPr>
          </a:p>
          <a:p>
            <a:pPr algn="l">
              <a:buClr>
                <a:srgbClr val="FFFF00"/>
              </a:buClr>
              <a:buFont typeface="Wingdings" panose="05000000000000000000" pitchFamily="2" charset="2"/>
              <a:buChar char="Ø"/>
            </a:pPr>
            <a:endParaRPr lang="en-US" dirty="0">
              <a:solidFill>
                <a:schemeClr val="bg1"/>
              </a:solidFill>
            </a:endParaRPr>
          </a:p>
          <a:p>
            <a:pPr algn="l">
              <a:buClr>
                <a:srgbClr val="FFFF00"/>
              </a:buClr>
              <a:buFont typeface="Wingdings" panose="05000000000000000000" pitchFamily="2" charset="2"/>
              <a:buChar char="Ø"/>
            </a:pPr>
            <a:endParaRPr lang="en-US" dirty="0">
              <a:solidFill>
                <a:schemeClr val="bg1"/>
              </a:solidFill>
            </a:endParaRPr>
          </a:p>
          <a:p>
            <a:pPr algn="l">
              <a:buFont typeface="Wingdings" panose="05000000000000000000" pitchFamily="2" charset="2"/>
              <a:buChar char="Ø"/>
            </a:pPr>
            <a:endParaRPr lang="en-CA" dirty="0">
              <a:solidFill>
                <a:schemeClr val="bg1"/>
              </a:solidFill>
            </a:endParaRPr>
          </a:p>
        </p:txBody>
      </p:sp>
      <p:sp>
        <p:nvSpPr>
          <p:cNvPr id="10" name="Google Shape;6074;p34">
            <a:extLst>
              <a:ext uri="{FF2B5EF4-FFF2-40B4-BE49-F238E27FC236}">
                <a16:creationId xmlns:a16="http://schemas.microsoft.com/office/drawing/2014/main" id="{93C995A7-282E-40C8-9760-3D684BAFE179}"/>
              </a:ext>
            </a:extLst>
          </p:cNvPr>
          <p:cNvSpPr txBox="1">
            <a:spLocks/>
          </p:cNvSpPr>
          <p:nvPr/>
        </p:nvSpPr>
        <p:spPr>
          <a:xfrm>
            <a:off x="847747" y="248878"/>
            <a:ext cx="4514849" cy="771525"/>
          </a:xfrm>
          <a:prstGeom prst="rect">
            <a:avLst/>
          </a:prstGeom>
        </p:spPr>
        <p:txBody>
          <a:bodyPr spcFirstLastPara="1" vert="horz" wrap="square" lIns="91440" tIns="45720" rIns="91440" bIns="45720" rtlCol="0" anchor="ctr" anchorCtr="0">
            <a:normAutofit/>
          </a:bodyPr>
          <a:lstStyle>
            <a:lvl1pPr lvl="0" algn="ctr" defTabSz="685800" rtl="0" eaLnBrk="1" latinLnBrk="0" hangingPunct="1">
              <a:lnSpc>
                <a:spcPct val="90000"/>
              </a:lnSpc>
              <a:spcBef>
                <a:spcPts val="0"/>
              </a:spcBef>
              <a:spcAft>
                <a:spcPts val="0"/>
              </a:spcAft>
              <a:buSzPts val="3000"/>
              <a:buNone/>
              <a:defRPr sz="3000" kern="1200" cap="all" baseline="0">
                <a:solidFill>
                  <a:schemeClr val="tx1"/>
                </a:solidFill>
                <a:latin typeface="+mj-lt"/>
                <a:ea typeface="+mj-ea"/>
                <a:cs typeface="+mj-c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pPr algn="l" defTabSz="457200"/>
            <a:r>
              <a:rPr lang="en-US" sz="4400" b="1" dirty="0"/>
              <a:t>Constraints</a:t>
            </a:r>
          </a:p>
        </p:txBody>
      </p:sp>
      <p:sp>
        <p:nvSpPr>
          <p:cNvPr id="12" name="TextBox 11">
            <a:extLst>
              <a:ext uri="{FF2B5EF4-FFF2-40B4-BE49-F238E27FC236}">
                <a16:creationId xmlns:a16="http://schemas.microsoft.com/office/drawing/2014/main" id="{4203A639-473F-41C4-A761-276AA6C81DAA}"/>
              </a:ext>
            </a:extLst>
          </p:cNvPr>
          <p:cNvSpPr txBox="1"/>
          <p:nvPr/>
        </p:nvSpPr>
        <p:spPr>
          <a:xfrm>
            <a:off x="974271" y="2705242"/>
            <a:ext cx="7195458" cy="646331"/>
          </a:xfrm>
          <a:prstGeom prst="rect">
            <a:avLst/>
          </a:prstGeom>
          <a:noFill/>
        </p:spPr>
        <p:txBody>
          <a:bodyPr wrap="square">
            <a:spAutoFit/>
          </a:bodyPr>
          <a:lstStyle/>
          <a:p>
            <a:pPr marL="285750" indent="-285750" algn="l">
              <a:buFont typeface="Arial" panose="020B0604020202020204" pitchFamily="34" charset="0"/>
              <a:buChar char="•"/>
            </a:pPr>
            <a:r>
              <a:rPr lang="en-US" dirty="0">
                <a:solidFill>
                  <a:schemeClr val="bg1"/>
                </a:solidFill>
              </a:rPr>
              <a:t>Difficulty extrapolating data such as resting heart rate of some participants</a:t>
            </a:r>
          </a:p>
        </p:txBody>
      </p:sp>
      <p:sp>
        <p:nvSpPr>
          <p:cNvPr id="14" name="TextBox 13">
            <a:extLst>
              <a:ext uri="{FF2B5EF4-FFF2-40B4-BE49-F238E27FC236}">
                <a16:creationId xmlns:a16="http://schemas.microsoft.com/office/drawing/2014/main" id="{14625FBD-4888-414F-8413-E6DFE645DAB0}"/>
              </a:ext>
            </a:extLst>
          </p:cNvPr>
          <p:cNvSpPr txBox="1"/>
          <p:nvPr/>
        </p:nvSpPr>
        <p:spPr>
          <a:xfrm>
            <a:off x="974271" y="1791928"/>
            <a:ext cx="6899729" cy="646331"/>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1"/>
                </a:solidFill>
              </a:rPr>
              <a:t>Based on research, the LGBM model should have more than 10,000 data points to provide suitable predictions</a:t>
            </a:r>
            <a:endParaRPr lang="en-US" dirty="0"/>
          </a:p>
        </p:txBody>
      </p:sp>
      <p:sp>
        <p:nvSpPr>
          <p:cNvPr id="16" name="TextBox 15">
            <a:extLst>
              <a:ext uri="{FF2B5EF4-FFF2-40B4-BE49-F238E27FC236}">
                <a16:creationId xmlns:a16="http://schemas.microsoft.com/office/drawing/2014/main" id="{01C7E66B-A34D-4898-9947-A9D83BAD5F12}"/>
              </a:ext>
            </a:extLst>
          </p:cNvPr>
          <p:cNvSpPr txBox="1"/>
          <p:nvPr/>
        </p:nvSpPr>
        <p:spPr>
          <a:xfrm>
            <a:off x="974271" y="3477806"/>
            <a:ext cx="4920342" cy="646331"/>
          </a:xfrm>
          <a:prstGeom prst="rect">
            <a:avLst/>
          </a:prstGeom>
          <a:noFill/>
        </p:spPr>
        <p:txBody>
          <a:bodyPr wrap="square">
            <a:spAutoFit/>
          </a:bodyPr>
          <a:lstStyle/>
          <a:p>
            <a:pPr marL="285750" indent="-285750" algn="l">
              <a:buFont typeface="Arial" panose="020B0604020202020204" pitchFamily="34" charset="0"/>
              <a:buChar char="•"/>
            </a:pPr>
            <a:r>
              <a:rPr lang="en-US" dirty="0">
                <a:solidFill>
                  <a:schemeClr val="bg1"/>
                </a:solidFill>
              </a:rPr>
              <a:t>Limited  storage of data on Heroku</a:t>
            </a:r>
          </a:p>
          <a:p>
            <a:pPr algn="l">
              <a:buFont typeface="Wingdings" panose="05000000000000000000" pitchFamily="2" charset="2"/>
              <a:buChar char="Ø"/>
            </a:pPr>
            <a:endParaRPr lang="en-US" dirty="0">
              <a:solidFill>
                <a:schemeClr val="bg1"/>
              </a:solidFill>
            </a:endParaRPr>
          </a:p>
        </p:txBody>
      </p:sp>
    </p:spTree>
    <p:extLst>
      <p:ext uri="{BB962C8B-B14F-4D97-AF65-F5344CB8AC3E}">
        <p14:creationId xmlns:p14="http://schemas.microsoft.com/office/powerpoint/2010/main" val="4038062112"/>
      </p:ext>
    </p:extLst>
  </p:cSld>
  <p:clrMapOvr>
    <a:masterClrMapping/>
  </p:clrMapOvr>
  <mc:AlternateContent xmlns:mc="http://schemas.openxmlformats.org/markup-compatibility/2006" xmlns:p15="http://schemas.microsoft.com/office/powerpoint/2012/main">
    <mc:Choice Requires="p15">
      <p:transition spd="slow">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P spid="12" grpId="0"/>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Shape 8457"/>
        <p:cNvGrpSpPr/>
        <p:nvPr/>
      </p:nvGrpSpPr>
      <p:grpSpPr>
        <a:xfrm>
          <a:off x="0" y="0"/>
          <a:ext cx="0" cy="0"/>
          <a:chOff x="0" y="0"/>
          <a:chExt cx="0" cy="0"/>
        </a:xfrm>
      </p:grpSpPr>
      <p:sp>
        <p:nvSpPr>
          <p:cNvPr id="8459" name="Google Shape;8459;p48"/>
          <p:cNvSpPr txBox="1">
            <a:spLocks noGrp="1"/>
          </p:cNvSpPr>
          <p:nvPr>
            <p:ph type="ctrTitle"/>
          </p:nvPr>
        </p:nvSpPr>
        <p:spPr>
          <a:xfrm>
            <a:off x="913805" y="1575593"/>
            <a:ext cx="7316390" cy="711201"/>
          </a:xfrm>
        </p:spPr>
        <p:txBody>
          <a:bodyPr spcFirstLastPara="1" wrap="square" lIns="91425" tIns="91425" rIns="91425" bIns="91425" anchor="ctr" anchorCtr="0">
            <a:noAutofit/>
          </a:bodyPr>
          <a:lstStyle/>
          <a:p>
            <a:pPr lvl="0"/>
            <a:r>
              <a:rPr lang="en-US" sz="4400" b="1" dirty="0"/>
              <a:t>DASHBOARD</a:t>
            </a:r>
          </a:p>
        </p:txBody>
      </p:sp>
      <p:sp>
        <p:nvSpPr>
          <p:cNvPr id="8460" name="Google Shape;8460;p48"/>
          <p:cNvSpPr txBox="1">
            <a:spLocks noGrp="1"/>
          </p:cNvSpPr>
          <p:nvPr>
            <p:ph type="subTitle" idx="1"/>
          </p:nvPr>
        </p:nvSpPr>
        <p:spPr>
          <a:noFill/>
        </p:spPr>
        <p:txBody>
          <a:bodyPr spcFirstLastPara="1" wrap="square" lIns="91425" tIns="91425" rIns="91425" bIns="91425" anchor="t" anchorCtr="0">
            <a:noAutofit/>
          </a:bodyPr>
          <a:lstStyle/>
          <a:p>
            <a:pPr lvl="0"/>
            <a:r>
              <a:rPr lang="en-US" dirty="0"/>
              <a:t>Made with Tableau Public</a:t>
            </a:r>
          </a:p>
          <a:p>
            <a:r>
              <a:rPr lang="en-US" dirty="0">
                <a:solidFill>
                  <a:srgbClr val="00B0F0"/>
                </a:solidFill>
                <a:hlinkClick r:id="rId3">
                  <a:extLst>
                    <a:ext uri="{A12FA001-AC4F-418D-AE19-62706E023703}">
                      <ahyp:hlinkClr xmlns:ahyp="http://schemas.microsoft.com/office/drawing/2018/hyperlinkcolor" val="tx"/>
                    </a:ext>
                  </a:extLst>
                </a:hlinkClick>
              </a:rPr>
              <a:t>https://public.tableau.com/app/profile/kelly5613/viz/Final-Project_16541248140270/Dashboard?publish=yes</a:t>
            </a:r>
            <a:endParaRPr lang="en-US" dirty="0">
              <a:solidFill>
                <a:srgbClr val="00B0F0"/>
              </a:solidFill>
            </a:endParaRPr>
          </a:p>
          <a:p>
            <a:endParaRPr lang="en-US" dirty="0"/>
          </a:p>
          <a:p>
            <a:endParaRPr lang="en-US" dirty="0"/>
          </a:p>
        </p:txBody>
      </p:sp>
      <p:sp>
        <p:nvSpPr>
          <p:cNvPr id="8458" name="Google Shape;8458;p48"/>
          <p:cNvSpPr txBox="1">
            <a:spLocks noGrp="1"/>
          </p:cNvSpPr>
          <p:nvPr>
            <p:ph type="title" idx="4294967295"/>
          </p:nvPr>
        </p:nvSpPr>
        <p:spPr>
          <a:xfrm>
            <a:off x="311943" y="481807"/>
            <a:ext cx="8520113" cy="7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t>06</a:t>
            </a:r>
            <a:endParaRPr sz="4000" b="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458"/>
                                        </p:tgtEl>
                                        <p:attrNameLst>
                                          <p:attrName>style.visibility</p:attrName>
                                        </p:attrNameLst>
                                      </p:cBhvr>
                                      <p:to>
                                        <p:strVal val="visible"/>
                                      </p:to>
                                    </p:set>
                                    <p:anim calcmode="lin" valueType="num">
                                      <p:cBhvr additive="base">
                                        <p:cTn id="7" dur="1000"/>
                                        <p:tgtEl>
                                          <p:spTgt spid="8458"/>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8459"/>
                                        </p:tgtEl>
                                        <p:attrNameLst>
                                          <p:attrName>style.visibility</p:attrName>
                                        </p:attrNameLst>
                                      </p:cBhvr>
                                      <p:to>
                                        <p:strVal val="visible"/>
                                      </p:to>
                                    </p:set>
                                    <p:anim calcmode="lin" valueType="num">
                                      <p:cBhvr additive="base">
                                        <p:cTn id="10" dur="1000"/>
                                        <p:tgtEl>
                                          <p:spTgt spid="8459"/>
                                        </p:tgtEl>
                                        <p:attrNameLst>
                                          <p:attrName>ppt_y</p:attrName>
                                        </p:attrNameLst>
                                      </p:cBhvr>
                                      <p:tavLst>
                                        <p:tav tm="0">
                                          <p:val>
                                            <p:strVal val="#ppt_y-1"/>
                                          </p:val>
                                        </p:tav>
                                        <p:tav tm="100000">
                                          <p:val>
                                            <p:strVal val="#ppt_y"/>
                                          </p:val>
                                        </p:tav>
                                      </p:tavLst>
                                    </p:anim>
                                  </p:childTnLst>
                                </p:cTn>
                              </p:par>
                              <p:par>
                                <p:cTn id="11" presetID="2" presetClass="entr" presetSubtype="1" fill="hold" nodeType="withEffect">
                                  <p:stCondLst>
                                    <p:cond delay="0"/>
                                  </p:stCondLst>
                                  <p:childTnLst>
                                    <p:set>
                                      <p:cBhvr>
                                        <p:cTn id="12" dur="1" fill="hold">
                                          <p:stCondLst>
                                            <p:cond delay="0"/>
                                          </p:stCondLst>
                                        </p:cTn>
                                        <p:tgtEl>
                                          <p:spTgt spid="8460"/>
                                        </p:tgtEl>
                                        <p:attrNameLst>
                                          <p:attrName>style.visibility</p:attrName>
                                        </p:attrNameLst>
                                      </p:cBhvr>
                                      <p:to>
                                        <p:strVal val="visible"/>
                                      </p:to>
                                    </p:set>
                                    <p:anim calcmode="lin" valueType="num">
                                      <p:cBhvr additive="base">
                                        <p:cTn id="13" dur="1000"/>
                                        <p:tgtEl>
                                          <p:spTgt spid="846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460">
                                            <p:txEl>
                                              <p:pRg st="0" end="0"/>
                                            </p:txEl>
                                          </p:spTgt>
                                        </p:tgtEl>
                                        <p:attrNameLst>
                                          <p:attrName>style.visibility</p:attrName>
                                        </p:attrNameLst>
                                      </p:cBhvr>
                                      <p:to>
                                        <p:strVal val="visible"/>
                                      </p:to>
                                    </p:set>
                                    <p:anim calcmode="lin" valueType="num">
                                      <p:cBhvr additive="base">
                                        <p:cTn id="17" dur="500" fill="hold"/>
                                        <p:tgtEl>
                                          <p:spTgt spid="8460">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46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57"/>
        <p:cNvGrpSpPr/>
        <p:nvPr/>
      </p:nvGrpSpPr>
      <p:grpSpPr>
        <a:xfrm>
          <a:off x="0" y="0"/>
          <a:ext cx="0" cy="0"/>
          <a:chOff x="0" y="0"/>
          <a:chExt cx="0" cy="0"/>
        </a:xfrm>
      </p:grpSpPr>
      <p:sp>
        <p:nvSpPr>
          <p:cNvPr id="8459" name="Google Shape;8459;p48"/>
          <p:cNvSpPr txBox="1">
            <a:spLocks noGrp="1"/>
          </p:cNvSpPr>
          <p:nvPr>
            <p:ph type="ctrTitle"/>
          </p:nvPr>
        </p:nvSpPr>
        <p:spPr>
          <a:xfrm>
            <a:off x="2854882" y="1940482"/>
            <a:ext cx="3790223" cy="1005676"/>
          </a:xfrm>
          <a:prstGeom prst="rect">
            <a:avLst/>
          </a:prstGeom>
        </p:spPr>
        <p:txBody>
          <a:bodyPr spcFirstLastPara="1" wrap="square" lIns="91425" tIns="91425" rIns="91425" bIns="91425" anchor="ctr" anchorCtr="0">
            <a:noAutofit/>
          </a:bodyPr>
          <a:lstStyle/>
          <a:p>
            <a:pPr lvl="0">
              <a:buClr>
                <a:schemeClr val="dk1"/>
              </a:buClr>
              <a:buSzPts val="1100"/>
            </a:pPr>
            <a:r>
              <a:rPr lang="en-CA" b="1" dirty="0"/>
              <a:t>CONCLUSION</a:t>
            </a:r>
            <a:endParaRPr b="1" dirty="0"/>
          </a:p>
        </p:txBody>
      </p:sp>
      <p:sp>
        <p:nvSpPr>
          <p:cNvPr id="8458" name="Google Shape;8458;p48"/>
          <p:cNvSpPr txBox="1">
            <a:spLocks noGrp="1"/>
          </p:cNvSpPr>
          <p:nvPr>
            <p:ph type="title" idx="4294967295"/>
          </p:nvPr>
        </p:nvSpPr>
        <p:spPr>
          <a:xfrm>
            <a:off x="3961235" y="1089824"/>
            <a:ext cx="1577515" cy="77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05</a:t>
            </a:r>
            <a:endParaRPr sz="3600" b="1" dirty="0"/>
          </a:p>
        </p:txBody>
      </p:sp>
      <p:pic>
        <p:nvPicPr>
          <p:cNvPr id="18" name="Picture 17">
            <a:extLst>
              <a:ext uri="{FF2B5EF4-FFF2-40B4-BE49-F238E27FC236}">
                <a16:creationId xmlns:a16="http://schemas.microsoft.com/office/drawing/2014/main" id="{136F1EE5-2F88-40AC-BB78-D90CC1635787}"/>
              </a:ext>
            </a:extLst>
          </p:cNvPr>
          <p:cNvPicPr>
            <a:picLocks noChangeAspect="1"/>
          </p:cNvPicPr>
          <p:nvPr/>
        </p:nvPicPr>
        <p:blipFill>
          <a:blip r:embed="rId3"/>
          <a:stretch>
            <a:fillRect/>
          </a:stretch>
        </p:blipFill>
        <p:spPr>
          <a:xfrm>
            <a:off x="6867744" y="2911257"/>
            <a:ext cx="2095500" cy="20955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pic>
      <p:pic>
        <p:nvPicPr>
          <p:cNvPr id="20" name="Picture 19" descr="A picture containing sport, indoor, exercise device&#10;&#10;Description automatically generated">
            <a:extLst>
              <a:ext uri="{FF2B5EF4-FFF2-40B4-BE49-F238E27FC236}">
                <a16:creationId xmlns:a16="http://schemas.microsoft.com/office/drawing/2014/main" id="{3EC1CF76-3DF8-4214-B7E4-B41436D63930}"/>
              </a:ext>
            </a:extLst>
          </p:cNvPr>
          <p:cNvPicPr>
            <a:picLocks noChangeAspect="1"/>
          </p:cNvPicPr>
          <p:nvPr/>
        </p:nvPicPr>
        <p:blipFill>
          <a:blip r:embed="rId4"/>
          <a:stretch>
            <a:fillRect/>
          </a:stretch>
        </p:blipFill>
        <p:spPr>
          <a:xfrm>
            <a:off x="7063323" y="211137"/>
            <a:ext cx="1899921" cy="2095501"/>
          </a:xfrm>
          <a:prstGeom prst="rect">
            <a:avLst/>
          </a:prstGeom>
        </p:spPr>
      </p:pic>
      <p:pic>
        <p:nvPicPr>
          <p:cNvPr id="22" name="Picture 21" descr="A picture containing person, lady, female&#10;&#10;Description automatically generated">
            <a:extLst>
              <a:ext uri="{FF2B5EF4-FFF2-40B4-BE49-F238E27FC236}">
                <a16:creationId xmlns:a16="http://schemas.microsoft.com/office/drawing/2014/main" id="{CC8E19F2-E53F-44A7-B83E-0DCD1C532AC9}"/>
              </a:ext>
            </a:extLst>
          </p:cNvPr>
          <p:cNvPicPr>
            <a:picLocks noChangeAspect="1"/>
          </p:cNvPicPr>
          <p:nvPr/>
        </p:nvPicPr>
        <p:blipFill>
          <a:blip r:embed="rId5"/>
          <a:stretch>
            <a:fillRect/>
          </a:stretch>
        </p:blipFill>
        <p:spPr>
          <a:xfrm>
            <a:off x="4362050" y="2867098"/>
            <a:ext cx="1899921" cy="2183817"/>
          </a:xfrm>
          <a:prstGeom prst="rect">
            <a:avLst/>
          </a:prstGeom>
        </p:spPr>
      </p:pic>
      <p:pic>
        <p:nvPicPr>
          <p:cNvPr id="25" name="Picture 24" descr="A picture containing sport, black&#10;&#10;Description automatically generated">
            <a:extLst>
              <a:ext uri="{FF2B5EF4-FFF2-40B4-BE49-F238E27FC236}">
                <a16:creationId xmlns:a16="http://schemas.microsoft.com/office/drawing/2014/main" id="{ADCF4EE2-E63B-4FC8-A146-1DA33E245EE0}"/>
              </a:ext>
            </a:extLst>
          </p:cNvPr>
          <p:cNvPicPr>
            <a:picLocks noChangeAspect="1"/>
          </p:cNvPicPr>
          <p:nvPr/>
        </p:nvPicPr>
        <p:blipFill>
          <a:blip r:embed="rId6"/>
          <a:stretch>
            <a:fillRect/>
          </a:stretch>
        </p:blipFill>
        <p:spPr>
          <a:xfrm>
            <a:off x="28136" y="3659747"/>
            <a:ext cx="1306566" cy="1306566"/>
          </a:xfrm>
          <a:prstGeom prst="rect">
            <a:avLst/>
          </a:prstGeom>
        </p:spPr>
      </p:pic>
      <p:pic>
        <p:nvPicPr>
          <p:cNvPr id="24" name="Picture 23">
            <a:extLst>
              <a:ext uri="{FF2B5EF4-FFF2-40B4-BE49-F238E27FC236}">
                <a16:creationId xmlns:a16="http://schemas.microsoft.com/office/drawing/2014/main" id="{7E96599E-16FE-4B41-B982-83E7922DA215}"/>
              </a:ext>
            </a:extLst>
          </p:cNvPr>
          <p:cNvPicPr>
            <a:picLocks noChangeAspect="1"/>
          </p:cNvPicPr>
          <p:nvPr/>
        </p:nvPicPr>
        <p:blipFill>
          <a:blip r:embed="rId7"/>
          <a:stretch>
            <a:fillRect/>
          </a:stretch>
        </p:blipFill>
        <p:spPr>
          <a:xfrm>
            <a:off x="1597852" y="30546"/>
            <a:ext cx="2006071" cy="2006071"/>
          </a:xfrm>
          <a:prstGeom prst="rect">
            <a:avLst/>
          </a:prstGeom>
        </p:spPr>
      </p:pic>
    </p:spTree>
    <p:extLst>
      <p:ext uri="{BB962C8B-B14F-4D97-AF65-F5344CB8AC3E}">
        <p14:creationId xmlns:p14="http://schemas.microsoft.com/office/powerpoint/2010/main" val="497867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8458"/>
                                        </p:tgtEl>
                                        <p:attrNameLst>
                                          <p:attrName>style.visibility</p:attrName>
                                        </p:attrNameLst>
                                      </p:cBhvr>
                                      <p:to>
                                        <p:strVal val="visible"/>
                                      </p:to>
                                    </p:set>
                                    <p:anim calcmode="lin" valueType="num">
                                      <p:cBhvr additive="base">
                                        <p:cTn id="7" dur="1000"/>
                                        <p:tgtEl>
                                          <p:spTgt spid="845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8459"/>
                                        </p:tgtEl>
                                        <p:attrNameLst>
                                          <p:attrName>style.visibility</p:attrName>
                                        </p:attrNameLst>
                                      </p:cBhvr>
                                      <p:to>
                                        <p:strVal val="visible"/>
                                      </p:to>
                                    </p:set>
                                    <p:animEffect transition="in" filter="barn(inVertical)">
                                      <p:cBhvr>
                                        <p:cTn id="11" dur="500"/>
                                        <p:tgtEl>
                                          <p:spTgt spid="8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57"/>
        <p:cNvGrpSpPr/>
        <p:nvPr/>
      </p:nvGrpSpPr>
      <p:grpSpPr>
        <a:xfrm>
          <a:off x="0" y="0"/>
          <a:ext cx="0" cy="0"/>
          <a:chOff x="0" y="0"/>
          <a:chExt cx="0" cy="0"/>
        </a:xfrm>
      </p:grpSpPr>
      <p:pic>
        <p:nvPicPr>
          <p:cNvPr id="18" name="Picture 17">
            <a:extLst>
              <a:ext uri="{FF2B5EF4-FFF2-40B4-BE49-F238E27FC236}">
                <a16:creationId xmlns:a16="http://schemas.microsoft.com/office/drawing/2014/main" id="{136F1EE5-2F88-40AC-BB78-D90CC1635787}"/>
              </a:ext>
            </a:extLst>
          </p:cNvPr>
          <p:cNvPicPr>
            <a:picLocks noChangeAspect="1"/>
          </p:cNvPicPr>
          <p:nvPr/>
        </p:nvPicPr>
        <p:blipFill>
          <a:blip r:embed="rId3"/>
          <a:stretch>
            <a:fillRect/>
          </a:stretch>
        </p:blipFill>
        <p:spPr>
          <a:xfrm>
            <a:off x="6867744" y="2911257"/>
            <a:ext cx="2095500" cy="20955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pic>
      <p:pic>
        <p:nvPicPr>
          <p:cNvPr id="20" name="Picture 19" descr="A picture containing sport, indoor, exercise device&#10;&#10;Description automatically generated">
            <a:extLst>
              <a:ext uri="{FF2B5EF4-FFF2-40B4-BE49-F238E27FC236}">
                <a16:creationId xmlns:a16="http://schemas.microsoft.com/office/drawing/2014/main" id="{3EC1CF76-3DF8-4214-B7E4-B41436D63930}"/>
              </a:ext>
            </a:extLst>
          </p:cNvPr>
          <p:cNvPicPr>
            <a:picLocks noChangeAspect="1"/>
          </p:cNvPicPr>
          <p:nvPr/>
        </p:nvPicPr>
        <p:blipFill>
          <a:blip r:embed="rId4"/>
          <a:stretch>
            <a:fillRect/>
          </a:stretch>
        </p:blipFill>
        <p:spPr>
          <a:xfrm>
            <a:off x="7063323" y="211137"/>
            <a:ext cx="1899921" cy="2095501"/>
          </a:xfrm>
          <a:prstGeom prst="rect">
            <a:avLst/>
          </a:prstGeom>
        </p:spPr>
      </p:pic>
      <p:pic>
        <p:nvPicPr>
          <p:cNvPr id="22" name="Picture 21" descr="A picture containing person, lady, female&#10;&#10;Description automatically generated">
            <a:extLst>
              <a:ext uri="{FF2B5EF4-FFF2-40B4-BE49-F238E27FC236}">
                <a16:creationId xmlns:a16="http://schemas.microsoft.com/office/drawing/2014/main" id="{CC8E19F2-E53F-44A7-B83E-0DCD1C532AC9}"/>
              </a:ext>
            </a:extLst>
          </p:cNvPr>
          <p:cNvPicPr>
            <a:picLocks noChangeAspect="1"/>
          </p:cNvPicPr>
          <p:nvPr/>
        </p:nvPicPr>
        <p:blipFill>
          <a:blip r:embed="rId5"/>
          <a:stretch>
            <a:fillRect/>
          </a:stretch>
        </p:blipFill>
        <p:spPr>
          <a:xfrm>
            <a:off x="4528674" y="3240688"/>
            <a:ext cx="1610870" cy="1851575"/>
          </a:xfrm>
          <a:prstGeom prst="rect">
            <a:avLst/>
          </a:prstGeom>
        </p:spPr>
      </p:pic>
      <p:sp>
        <p:nvSpPr>
          <p:cNvPr id="10" name="Subtitle 9">
            <a:extLst>
              <a:ext uri="{FF2B5EF4-FFF2-40B4-BE49-F238E27FC236}">
                <a16:creationId xmlns:a16="http://schemas.microsoft.com/office/drawing/2014/main" id="{FB6C1CFF-4CDD-466C-AF9C-F597B8FEA02C}"/>
              </a:ext>
            </a:extLst>
          </p:cNvPr>
          <p:cNvSpPr>
            <a:spLocks noGrp="1"/>
          </p:cNvSpPr>
          <p:nvPr>
            <p:ph type="subTitle" idx="1"/>
          </p:nvPr>
        </p:nvSpPr>
        <p:spPr>
          <a:xfrm>
            <a:off x="1654296" y="348797"/>
            <a:ext cx="5371474" cy="1883446"/>
          </a:xfrm>
        </p:spPr>
        <p:txBody>
          <a:bodyPr>
            <a:normAutofit/>
          </a:bodyPr>
          <a:lstStyle/>
          <a:p>
            <a:pPr marL="114300" indent="0">
              <a:buClr>
                <a:srgbClr val="FFFF00"/>
              </a:buClr>
            </a:pPr>
            <a:endParaRPr lang="en-US" dirty="0">
              <a:solidFill>
                <a:schemeClr val="tx1"/>
              </a:solidFill>
            </a:endParaRPr>
          </a:p>
          <a:p>
            <a:pPr algn="l">
              <a:buClr>
                <a:srgbClr val="FFFF00"/>
              </a:buClr>
            </a:pPr>
            <a:r>
              <a:rPr lang="en-US" b="1" dirty="0">
                <a:solidFill>
                  <a:schemeClr val="tx1"/>
                </a:solidFill>
              </a:rPr>
              <a:t>1) </a:t>
            </a:r>
            <a:r>
              <a:rPr lang="en-US" sz="1800" dirty="0">
                <a:solidFill>
                  <a:schemeClr val="tx1"/>
                </a:solidFill>
                <a:latin typeface="Arial" panose="020B0604020202020204" pitchFamily="34" charset="0"/>
                <a:cs typeface="Arial" panose="020B0604020202020204" pitchFamily="34" charset="0"/>
              </a:rPr>
              <a:t>For certain data parameters our model provides good predictions such as active duration and active heart rate, however for other data parameters the model’s predictions are not accurate.</a:t>
            </a:r>
          </a:p>
          <a:p>
            <a:pPr>
              <a:buFont typeface="Wingdings" panose="05000000000000000000" pitchFamily="2" charset="2"/>
              <a:buChar char="Ø"/>
            </a:pPr>
            <a:endParaRPr lang="en-CA" dirty="0">
              <a:solidFill>
                <a:schemeClr val="tx1"/>
              </a:solidFill>
            </a:endParaRPr>
          </a:p>
        </p:txBody>
      </p:sp>
      <p:sp>
        <p:nvSpPr>
          <p:cNvPr id="11" name="Google Shape;8459;p48">
            <a:extLst>
              <a:ext uri="{FF2B5EF4-FFF2-40B4-BE49-F238E27FC236}">
                <a16:creationId xmlns:a16="http://schemas.microsoft.com/office/drawing/2014/main" id="{3B58F220-8CE8-4BB6-A694-1E335E816E88}"/>
              </a:ext>
            </a:extLst>
          </p:cNvPr>
          <p:cNvSpPr txBox="1">
            <a:spLocks noGrp="1"/>
          </p:cNvSpPr>
          <p:nvPr>
            <p:ph type="ctrTitle"/>
          </p:nvPr>
        </p:nvSpPr>
        <p:spPr>
          <a:xfrm>
            <a:off x="1654295" y="51237"/>
            <a:ext cx="3790223" cy="510085"/>
          </a:xfrm>
          <a:prstGeom prst="rect">
            <a:avLst/>
          </a:prstGeom>
        </p:spPr>
        <p:txBody>
          <a:bodyPr spcFirstLastPara="1" wrap="square" lIns="91425" tIns="91425" rIns="91425" bIns="91425" anchor="ctr" anchorCtr="0">
            <a:noAutofit/>
          </a:bodyPr>
          <a:lstStyle/>
          <a:p>
            <a:pPr lvl="0">
              <a:buClr>
                <a:schemeClr val="dk1"/>
              </a:buClr>
              <a:buSzPts val="1100"/>
            </a:pPr>
            <a:r>
              <a:rPr lang="en-CA" b="1" dirty="0"/>
              <a:t>CONCLUSION</a:t>
            </a:r>
            <a:endParaRPr b="1" dirty="0"/>
          </a:p>
        </p:txBody>
      </p:sp>
      <p:pic>
        <p:nvPicPr>
          <p:cNvPr id="12" name="Picture 11" descr="A picture containing sport, black&#10;&#10;Description automatically generated">
            <a:extLst>
              <a:ext uri="{FF2B5EF4-FFF2-40B4-BE49-F238E27FC236}">
                <a16:creationId xmlns:a16="http://schemas.microsoft.com/office/drawing/2014/main" id="{0B098AA2-1EDF-4F85-9309-8CF79045B3D5}"/>
              </a:ext>
            </a:extLst>
          </p:cNvPr>
          <p:cNvPicPr>
            <a:picLocks noChangeAspect="1"/>
          </p:cNvPicPr>
          <p:nvPr/>
        </p:nvPicPr>
        <p:blipFill>
          <a:blip r:embed="rId6"/>
          <a:stretch>
            <a:fillRect/>
          </a:stretch>
        </p:blipFill>
        <p:spPr>
          <a:xfrm>
            <a:off x="28136" y="3659747"/>
            <a:ext cx="1306566" cy="1306566"/>
          </a:xfrm>
          <a:prstGeom prst="rect">
            <a:avLst/>
          </a:prstGeom>
        </p:spPr>
      </p:pic>
      <p:sp>
        <p:nvSpPr>
          <p:cNvPr id="14" name="TextBox 13">
            <a:extLst>
              <a:ext uri="{FF2B5EF4-FFF2-40B4-BE49-F238E27FC236}">
                <a16:creationId xmlns:a16="http://schemas.microsoft.com/office/drawing/2014/main" id="{A3CD35C9-D2CD-4129-BEF1-7A86E49309DC}"/>
              </a:ext>
            </a:extLst>
          </p:cNvPr>
          <p:cNvSpPr txBox="1"/>
          <p:nvPr/>
        </p:nvSpPr>
        <p:spPr>
          <a:xfrm>
            <a:off x="2648001" y="2182419"/>
            <a:ext cx="5131655" cy="1477328"/>
          </a:xfrm>
          <a:prstGeom prst="rect">
            <a:avLst/>
          </a:prstGeom>
          <a:noFill/>
        </p:spPr>
        <p:txBody>
          <a:bodyPr wrap="square">
            <a:spAutoFit/>
          </a:bodyPr>
          <a:lstStyle/>
          <a:p>
            <a:pPr algn="l">
              <a:buClr>
                <a:srgbClr val="FFFF00"/>
              </a:buClr>
            </a:pPr>
            <a:r>
              <a:rPr lang="en-US" b="1" dirty="0">
                <a:solidFill>
                  <a:schemeClr val="tx1"/>
                </a:solidFill>
              </a:rPr>
              <a:t>2) </a:t>
            </a:r>
            <a:r>
              <a:rPr lang="en-US" dirty="0">
                <a:solidFill>
                  <a:schemeClr val="tx1"/>
                </a:solidFill>
                <a:latin typeface="Arial" panose="020B0604020202020204" pitchFamily="34" charset="0"/>
                <a:cs typeface="Arial" panose="020B0604020202020204" pitchFamily="34" charset="0"/>
              </a:rPr>
              <a:t>For future analysis, we would recommend examining additional ML models to ascertain whether they would provide better MAPE results over LGBM for problematic data parameters such as distance</a:t>
            </a:r>
            <a:r>
              <a:rPr lang="en-US" dirty="0">
                <a:solidFill>
                  <a:schemeClr val="tx1"/>
                </a:solidFill>
              </a:rPr>
              <a:t>.</a:t>
            </a:r>
          </a:p>
        </p:txBody>
      </p:sp>
    </p:spTree>
    <p:extLst>
      <p:ext uri="{BB962C8B-B14F-4D97-AF65-F5344CB8AC3E}">
        <p14:creationId xmlns:p14="http://schemas.microsoft.com/office/powerpoint/2010/main" val="1618321246"/>
      </p:ext>
    </p:extLst>
  </p:cSld>
  <p:clrMapOvr>
    <a:masterClrMapping/>
  </p:clrMapOvr>
  <mc:AlternateContent xmlns:mc="http://schemas.openxmlformats.org/markup-compatibility/2006" xmlns:p14="http://schemas.microsoft.com/office/powerpoint/2010/main">
    <mc:Choice Requires="p14">
      <p:transition spd="slow" p14:dur="125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additive="base">
                                        <p:cTn id="12"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57"/>
        <p:cNvGrpSpPr/>
        <p:nvPr/>
      </p:nvGrpSpPr>
      <p:grpSpPr>
        <a:xfrm>
          <a:off x="0" y="0"/>
          <a:ext cx="0" cy="0"/>
          <a:chOff x="0" y="0"/>
          <a:chExt cx="0" cy="0"/>
        </a:xfrm>
      </p:grpSpPr>
      <p:pic>
        <p:nvPicPr>
          <p:cNvPr id="18" name="Picture 17">
            <a:extLst>
              <a:ext uri="{FF2B5EF4-FFF2-40B4-BE49-F238E27FC236}">
                <a16:creationId xmlns:a16="http://schemas.microsoft.com/office/drawing/2014/main" id="{136F1EE5-2F88-40AC-BB78-D90CC1635787}"/>
              </a:ext>
            </a:extLst>
          </p:cNvPr>
          <p:cNvPicPr>
            <a:picLocks noChangeAspect="1"/>
          </p:cNvPicPr>
          <p:nvPr/>
        </p:nvPicPr>
        <p:blipFill>
          <a:blip r:embed="rId3"/>
          <a:stretch>
            <a:fillRect/>
          </a:stretch>
        </p:blipFill>
        <p:spPr>
          <a:xfrm>
            <a:off x="7262742" y="2070296"/>
            <a:ext cx="1766638" cy="1766638"/>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pic>
      <p:pic>
        <p:nvPicPr>
          <p:cNvPr id="20" name="Picture 19" descr="A picture containing sport, indoor, exercise device&#10;&#10;Description automatically generated">
            <a:extLst>
              <a:ext uri="{FF2B5EF4-FFF2-40B4-BE49-F238E27FC236}">
                <a16:creationId xmlns:a16="http://schemas.microsoft.com/office/drawing/2014/main" id="{3EC1CF76-3DF8-4214-B7E4-B41436D63930}"/>
              </a:ext>
            </a:extLst>
          </p:cNvPr>
          <p:cNvPicPr>
            <a:picLocks noChangeAspect="1"/>
          </p:cNvPicPr>
          <p:nvPr/>
        </p:nvPicPr>
        <p:blipFill>
          <a:blip r:embed="rId4"/>
          <a:stretch>
            <a:fillRect/>
          </a:stretch>
        </p:blipFill>
        <p:spPr>
          <a:xfrm>
            <a:off x="7262742" y="211137"/>
            <a:ext cx="1696769" cy="1871436"/>
          </a:xfrm>
          <a:prstGeom prst="rect">
            <a:avLst/>
          </a:prstGeom>
        </p:spPr>
      </p:pic>
      <p:pic>
        <p:nvPicPr>
          <p:cNvPr id="22" name="Picture 21" descr="A picture containing person, lady, female&#10;&#10;Description automatically generated">
            <a:extLst>
              <a:ext uri="{FF2B5EF4-FFF2-40B4-BE49-F238E27FC236}">
                <a16:creationId xmlns:a16="http://schemas.microsoft.com/office/drawing/2014/main" id="{CC8E19F2-E53F-44A7-B83E-0DCD1C532AC9}"/>
              </a:ext>
            </a:extLst>
          </p:cNvPr>
          <p:cNvPicPr>
            <a:picLocks noChangeAspect="1"/>
          </p:cNvPicPr>
          <p:nvPr/>
        </p:nvPicPr>
        <p:blipFill>
          <a:blip r:embed="rId5"/>
          <a:stretch>
            <a:fillRect/>
          </a:stretch>
        </p:blipFill>
        <p:spPr>
          <a:xfrm>
            <a:off x="7705544" y="3600592"/>
            <a:ext cx="1158641" cy="1331771"/>
          </a:xfrm>
          <a:prstGeom prst="rect">
            <a:avLst/>
          </a:prstGeom>
        </p:spPr>
      </p:pic>
      <p:sp>
        <p:nvSpPr>
          <p:cNvPr id="10" name="Subtitle 9">
            <a:extLst>
              <a:ext uri="{FF2B5EF4-FFF2-40B4-BE49-F238E27FC236}">
                <a16:creationId xmlns:a16="http://schemas.microsoft.com/office/drawing/2014/main" id="{FB6C1CFF-4CDD-466C-AF9C-F597B8FEA02C}"/>
              </a:ext>
            </a:extLst>
          </p:cNvPr>
          <p:cNvSpPr>
            <a:spLocks noGrp="1"/>
          </p:cNvSpPr>
          <p:nvPr>
            <p:ph type="subTitle" idx="1"/>
          </p:nvPr>
        </p:nvSpPr>
        <p:spPr>
          <a:xfrm>
            <a:off x="1305288" y="703944"/>
            <a:ext cx="5475823" cy="937684"/>
          </a:xfrm>
        </p:spPr>
        <p:txBody>
          <a:bodyPr>
            <a:normAutofit/>
          </a:bodyPr>
          <a:lstStyle/>
          <a:p>
            <a:pPr algn="l">
              <a:buClr>
                <a:srgbClr val="FFFF00"/>
              </a:buClr>
            </a:pPr>
            <a:r>
              <a:rPr lang="en-US" sz="1800" dirty="0"/>
              <a:t>3) </a:t>
            </a:r>
            <a:r>
              <a:rPr lang="en-US" sz="1800" dirty="0">
                <a:latin typeface="Arial" panose="020B0604020202020204" pitchFamily="34" charset="0"/>
                <a:cs typeface="Arial" panose="020B0604020202020204" pitchFamily="34" charset="0"/>
              </a:rPr>
              <a:t>Additionally, we would recommend incorporating APIs to retrieve data for participants from fitness tracker companies</a:t>
            </a:r>
            <a:r>
              <a:rPr lang="en-US" sz="1800" dirty="0"/>
              <a:t>.</a:t>
            </a:r>
          </a:p>
        </p:txBody>
      </p:sp>
      <p:sp>
        <p:nvSpPr>
          <p:cNvPr id="6" name="Google Shape;8459;p48">
            <a:extLst>
              <a:ext uri="{FF2B5EF4-FFF2-40B4-BE49-F238E27FC236}">
                <a16:creationId xmlns:a16="http://schemas.microsoft.com/office/drawing/2014/main" id="{269B771D-7B32-476C-B639-52A05E41B546}"/>
              </a:ext>
            </a:extLst>
          </p:cNvPr>
          <p:cNvSpPr txBox="1">
            <a:spLocks noGrp="1"/>
          </p:cNvSpPr>
          <p:nvPr>
            <p:ph type="ctrTitle"/>
          </p:nvPr>
        </p:nvSpPr>
        <p:spPr>
          <a:xfrm>
            <a:off x="1654295" y="51237"/>
            <a:ext cx="3790223" cy="510085"/>
          </a:xfrm>
          <a:prstGeom prst="rect">
            <a:avLst/>
          </a:prstGeom>
        </p:spPr>
        <p:txBody>
          <a:bodyPr spcFirstLastPara="1" wrap="square" lIns="91425" tIns="91425" rIns="91425" bIns="91425" anchor="ctr" anchorCtr="0">
            <a:noAutofit/>
          </a:bodyPr>
          <a:lstStyle/>
          <a:p>
            <a:pPr lvl="0">
              <a:buClr>
                <a:schemeClr val="dk1"/>
              </a:buClr>
              <a:buSzPts val="1100"/>
            </a:pPr>
            <a:r>
              <a:rPr lang="en-CA" b="1" dirty="0"/>
              <a:t>CONCLUSION</a:t>
            </a:r>
            <a:endParaRPr b="1" dirty="0"/>
          </a:p>
        </p:txBody>
      </p:sp>
      <p:sp>
        <p:nvSpPr>
          <p:cNvPr id="8" name="TextBox 7">
            <a:extLst>
              <a:ext uri="{FF2B5EF4-FFF2-40B4-BE49-F238E27FC236}">
                <a16:creationId xmlns:a16="http://schemas.microsoft.com/office/drawing/2014/main" id="{179D62CC-1E4C-4AA8-960A-EF108AD4C8A6}"/>
              </a:ext>
            </a:extLst>
          </p:cNvPr>
          <p:cNvSpPr txBox="1"/>
          <p:nvPr/>
        </p:nvSpPr>
        <p:spPr>
          <a:xfrm>
            <a:off x="2968349" y="2849947"/>
            <a:ext cx="4572000" cy="1200329"/>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5) Things we would do differently: instead of removing all zeros from all data parameters, we would only remove the zeros from some data parameters.</a:t>
            </a:r>
          </a:p>
        </p:txBody>
      </p:sp>
      <p:sp>
        <p:nvSpPr>
          <p:cNvPr id="11" name="TextBox 10">
            <a:extLst>
              <a:ext uri="{FF2B5EF4-FFF2-40B4-BE49-F238E27FC236}">
                <a16:creationId xmlns:a16="http://schemas.microsoft.com/office/drawing/2014/main" id="{389BBD48-54C7-4290-82B5-22D67A80E219}"/>
              </a:ext>
            </a:extLst>
          </p:cNvPr>
          <p:cNvSpPr txBox="1"/>
          <p:nvPr/>
        </p:nvSpPr>
        <p:spPr>
          <a:xfrm>
            <a:off x="2206315" y="1641627"/>
            <a:ext cx="4572000" cy="1200329"/>
          </a:xfrm>
          <a:prstGeom prst="rect">
            <a:avLst/>
          </a:prstGeom>
          <a:noFill/>
        </p:spPr>
        <p:txBody>
          <a:bodyPr wrap="square">
            <a:spAutoFit/>
          </a:bodyPr>
          <a:lstStyle/>
          <a:p>
            <a:pPr algn="l">
              <a:buClr>
                <a:srgbClr val="FFFF00"/>
              </a:buClr>
            </a:pPr>
            <a:r>
              <a:rPr lang="en-US" dirty="0"/>
              <a:t>4) </a:t>
            </a:r>
            <a:r>
              <a:rPr lang="en-US" dirty="0">
                <a:latin typeface="Arial" panose="020B0604020202020204" pitchFamily="34" charset="0"/>
                <a:cs typeface="Arial" panose="020B0604020202020204" pitchFamily="34" charset="0"/>
              </a:rPr>
              <a:t>Incorporate data parameters, such as: weight, blood sugar; and ability to record data in different units (such as: Kilograms, pounds, stone)</a:t>
            </a:r>
          </a:p>
        </p:txBody>
      </p:sp>
      <p:pic>
        <p:nvPicPr>
          <p:cNvPr id="5" name="Picture 4" descr="A picture containing sport, black&#10;&#10;Description automatically generated">
            <a:extLst>
              <a:ext uri="{FF2B5EF4-FFF2-40B4-BE49-F238E27FC236}">
                <a16:creationId xmlns:a16="http://schemas.microsoft.com/office/drawing/2014/main" id="{2F0164FE-14BE-4B3F-A558-1E265AEAA469}"/>
              </a:ext>
            </a:extLst>
          </p:cNvPr>
          <p:cNvPicPr>
            <a:picLocks noChangeAspect="1"/>
          </p:cNvPicPr>
          <p:nvPr/>
        </p:nvPicPr>
        <p:blipFill>
          <a:blip r:embed="rId6"/>
          <a:stretch>
            <a:fillRect/>
          </a:stretch>
        </p:blipFill>
        <p:spPr>
          <a:xfrm>
            <a:off x="28136" y="3659747"/>
            <a:ext cx="1306566" cy="1306566"/>
          </a:xfrm>
          <a:prstGeom prst="rect">
            <a:avLst/>
          </a:prstGeom>
        </p:spPr>
      </p:pic>
    </p:spTree>
    <p:extLst>
      <p:ext uri="{BB962C8B-B14F-4D97-AF65-F5344CB8AC3E}">
        <p14:creationId xmlns:p14="http://schemas.microsoft.com/office/powerpoint/2010/main" val="289348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Shape 8834"/>
        <p:cNvGrpSpPr/>
        <p:nvPr/>
      </p:nvGrpSpPr>
      <p:grpSpPr>
        <a:xfrm>
          <a:off x="0" y="0"/>
          <a:ext cx="0" cy="0"/>
          <a:chOff x="0" y="0"/>
          <a:chExt cx="0" cy="0"/>
        </a:xfrm>
      </p:grpSpPr>
      <p:pic>
        <p:nvPicPr>
          <p:cNvPr id="907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9073" name="Group 907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15" y="0"/>
            <a:ext cx="9040414" cy="5143500"/>
            <a:chOff x="-14288" y="0"/>
            <a:chExt cx="12053888" cy="6858001"/>
          </a:xfrm>
        </p:grpSpPr>
        <p:grpSp>
          <p:nvGrpSpPr>
            <p:cNvPr id="9074" name="Group 907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908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08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32"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33"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34"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37"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68"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69"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70"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72"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8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88"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944"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45"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46"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47"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48"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949"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50"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51"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52"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53"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54"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55"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56"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57"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58"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9075" name="Group 907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07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7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7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7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8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8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8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8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8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8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9089" name="Group 908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2" cy="5143500"/>
            <a:chOff x="0" y="-1"/>
            <a:chExt cx="12192003" cy="6858001"/>
          </a:xfrm>
        </p:grpSpPr>
        <p:sp useBgFill="1">
          <p:nvSpPr>
            <p:cNvPr id="9090" name="Rectangle 908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9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8835" name="Google Shape;8835;p56"/>
          <p:cNvSpPr txBox="1">
            <a:spLocks noGrp="1"/>
          </p:cNvSpPr>
          <p:nvPr>
            <p:ph type="title"/>
          </p:nvPr>
        </p:nvSpPr>
        <p:spPr>
          <a:xfrm>
            <a:off x="4836318" y="463888"/>
            <a:ext cx="3449239" cy="1108928"/>
          </a:xfrm>
          <a:prstGeom prst="rect">
            <a:avLst/>
          </a:prstGeom>
        </p:spPr>
        <p:txBody>
          <a:bodyPr spcFirstLastPara="1" vert="horz" lIns="91440" tIns="45720" rIns="91440" bIns="45720" rtlCol="0" anchor="ctr" anchorCtr="0">
            <a:normAutofit/>
          </a:bodyPr>
          <a:lstStyle/>
          <a:p>
            <a:pPr marL="0" lvl="0" indent="0" algn="l" defTabSz="914400">
              <a:spcBef>
                <a:spcPct val="0"/>
              </a:spcBef>
              <a:spcAft>
                <a:spcPts val="0"/>
              </a:spcAft>
            </a:pPr>
            <a:r>
              <a:rPr lang="en-US" sz="6000" dirty="0"/>
              <a:t>THANKS!</a:t>
            </a:r>
          </a:p>
        </p:txBody>
      </p:sp>
      <p:pic>
        <p:nvPicPr>
          <p:cNvPr id="9066" name="Picture 8837" descr="Wood human figure">
            <a:extLst>
              <a:ext uri="{FF2B5EF4-FFF2-40B4-BE49-F238E27FC236}">
                <a16:creationId xmlns:a16="http://schemas.microsoft.com/office/drawing/2014/main" id="{1C06D249-3541-BA4E-ABF4-266B9EFDE8DB}"/>
              </a:ext>
            </a:extLst>
          </p:cNvPr>
          <p:cNvPicPr>
            <a:picLocks noChangeAspect="1"/>
          </p:cNvPicPr>
          <p:nvPr/>
        </p:nvPicPr>
        <p:blipFill rotWithShape="1">
          <a:blip r:embed="rId5"/>
          <a:srcRect r="40612"/>
          <a:stretch/>
        </p:blipFill>
        <p:spPr>
          <a:xfrm>
            <a:off x="-4197" y="10"/>
            <a:ext cx="4576197" cy="5143490"/>
          </a:xfrm>
          <a:prstGeom prst="rect">
            <a:avLst/>
          </a:prstGeom>
        </p:spPr>
      </p:pic>
      <p:grpSp>
        <p:nvGrpSpPr>
          <p:cNvPr id="9093" name="Group 909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728807" cy="5143499"/>
            <a:chOff x="0" y="0"/>
            <a:chExt cx="2305051" cy="6858001"/>
          </a:xfrm>
          <a:solidFill>
            <a:schemeClr val="tx1">
              <a:alpha val="70000"/>
            </a:schemeClr>
          </a:solidFill>
          <a:effectLst/>
        </p:grpSpPr>
        <p:sp>
          <p:nvSpPr>
            <p:cNvPr id="9094" name="Rectangle 909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09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9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97" name="Rectangle 909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09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9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0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0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0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0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0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0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0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0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0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0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1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1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1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1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1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1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1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1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1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1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2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2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22" name="Rectangle 912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12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2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2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2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2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2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2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3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3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3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3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34" name="Rectangle 913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13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3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3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3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3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4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4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4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4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4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4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4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4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8836" name="Google Shape;8836;p56"/>
          <p:cNvSpPr txBox="1">
            <a:spLocks noGrp="1"/>
          </p:cNvSpPr>
          <p:nvPr>
            <p:ph type="subTitle" idx="1"/>
          </p:nvPr>
        </p:nvSpPr>
        <p:spPr>
          <a:xfrm>
            <a:off x="4647009" y="1687115"/>
            <a:ext cx="4393405" cy="2656285"/>
          </a:xfrm>
          <a:prstGeom prst="rect">
            <a:avLst/>
          </a:prstGeom>
        </p:spPr>
        <p:txBody>
          <a:bodyPr spcFirstLastPara="1" vert="horz" lIns="91440" tIns="45720" rIns="91440" bIns="45720" rtlCol="0" anchorCtr="0">
            <a:normAutofit/>
          </a:bodyPr>
          <a:lstStyle/>
          <a:p>
            <a:pPr marL="0" lvl="0" indent="-228600" algn="l" defTabSz="914400">
              <a:lnSpc>
                <a:spcPct val="120000"/>
              </a:lnSpc>
              <a:spcBef>
                <a:spcPts val="0"/>
              </a:spcBef>
              <a:spcAft>
                <a:spcPts val="600"/>
              </a:spcAft>
              <a:buSzPct val="125000"/>
              <a:buFont typeface="Arial" panose="020B0604020202020204" pitchFamily="34" charset="0"/>
              <a:buChar char="•"/>
            </a:pPr>
            <a:r>
              <a:rPr lang="en-US" dirty="0">
                <a:solidFill>
                  <a:schemeClr val="tx1"/>
                </a:solidFill>
              </a:rPr>
              <a:t>Questions</a:t>
            </a:r>
          </a:p>
          <a:p>
            <a:pPr marL="0" lvl="0" indent="-228600" algn="l" defTabSz="914400">
              <a:lnSpc>
                <a:spcPct val="120000"/>
              </a:lnSpc>
              <a:spcBef>
                <a:spcPts val="0"/>
              </a:spcBef>
              <a:spcAft>
                <a:spcPts val="600"/>
              </a:spcAft>
              <a:buSzPct val="125000"/>
              <a:buFont typeface="Arial" panose="020B0604020202020204" pitchFamily="34" charset="0"/>
              <a:buChar char="•"/>
            </a:pPr>
            <a:r>
              <a:rPr lang="en-US" dirty="0">
                <a:solidFill>
                  <a:schemeClr val="tx1"/>
                </a:solidFill>
              </a:rPr>
              <a:t>Checkout GitHub: </a:t>
            </a:r>
          </a:p>
          <a:p>
            <a:pPr marL="0" lvl="0" indent="-228600" algn="l" defTabSz="914400">
              <a:lnSpc>
                <a:spcPct val="120000"/>
              </a:lnSpc>
              <a:spcBef>
                <a:spcPts val="0"/>
              </a:spcBef>
              <a:spcAft>
                <a:spcPts val="600"/>
              </a:spcAft>
              <a:buSzPct val="125000"/>
              <a:buFont typeface="Arial" panose="020B0604020202020204" pitchFamily="34" charset="0"/>
              <a:buChar char="•"/>
            </a:pPr>
            <a:r>
              <a:rPr lang="en-US" b="0" i="0" u="sng" dirty="0">
                <a:solidFill>
                  <a:schemeClr val="tx1"/>
                </a:solidFill>
                <a:effectLst/>
                <a:hlinkClick r:id="rId6"/>
              </a:rPr>
              <a:t>https://github.com/qaseemme064/Final-Project</a:t>
            </a:r>
            <a:endParaRPr lang="en-US" dirty="0">
              <a:solidFill>
                <a:schemeClr val="tx1"/>
              </a:solidFill>
            </a:endParaRPr>
          </a:p>
          <a:p>
            <a:pPr marL="0" lvl="0" indent="-228600" algn="l" defTabSz="914400">
              <a:lnSpc>
                <a:spcPct val="120000"/>
              </a:lnSpc>
              <a:spcBef>
                <a:spcPts val="0"/>
              </a:spcBef>
              <a:spcAft>
                <a:spcPts val="600"/>
              </a:spcAft>
              <a:buSzPct val="125000"/>
              <a:buFont typeface="Arial" panose="020B0604020202020204" pitchFamily="34" charset="0"/>
              <a:buChar char="•"/>
            </a:pPr>
            <a:endParaRPr lang="en-US" dirty="0">
              <a:solidFill>
                <a:schemeClr val="tx1"/>
              </a:solidFill>
            </a:endParaRPr>
          </a:p>
          <a:p>
            <a:pPr marL="0" lvl="0" indent="-228600" algn="l" defTabSz="914400">
              <a:lnSpc>
                <a:spcPct val="120000"/>
              </a:lnSpc>
              <a:spcBef>
                <a:spcPts val="0"/>
              </a:spcBef>
              <a:spcAft>
                <a:spcPts val="600"/>
              </a:spcAft>
              <a:buSzPct val="125000"/>
              <a:buFont typeface="Arial" panose="020B0604020202020204" pitchFamily="34" charset="0"/>
              <a:buChar char="•"/>
            </a:pPr>
            <a:endParaRPr lang="en-US"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835"/>
                                        </p:tgtEl>
                                        <p:attrNameLst>
                                          <p:attrName>style.visibility</p:attrName>
                                        </p:attrNameLst>
                                      </p:cBhvr>
                                      <p:to>
                                        <p:strVal val="visible"/>
                                      </p:to>
                                    </p:set>
                                    <p:anim calcmode="lin" valueType="num">
                                      <p:cBhvr>
                                        <p:cTn id="7" dur="500" fill="hold"/>
                                        <p:tgtEl>
                                          <p:spTgt spid="8835"/>
                                        </p:tgtEl>
                                        <p:attrNameLst>
                                          <p:attrName>ppt_w</p:attrName>
                                        </p:attrNameLst>
                                      </p:cBhvr>
                                      <p:tavLst>
                                        <p:tav tm="0">
                                          <p:val>
                                            <p:fltVal val="0"/>
                                          </p:val>
                                        </p:tav>
                                        <p:tav tm="100000">
                                          <p:val>
                                            <p:strVal val="#ppt_w"/>
                                          </p:val>
                                        </p:tav>
                                      </p:tavLst>
                                    </p:anim>
                                    <p:anim calcmode="lin" valueType="num">
                                      <p:cBhvr>
                                        <p:cTn id="8" dur="500" fill="hold"/>
                                        <p:tgtEl>
                                          <p:spTgt spid="8835"/>
                                        </p:tgtEl>
                                        <p:attrNameLst>
                                          <p:attrName>ppt_h</p:attrName>
                                        </p:attrNameLst>
                                      </p:cBhvr>
                                      <p:tavLst>
                                        <p:tav tm="0">
                                          <p:val>
                                            <p:fltVal val="0"/>
                                          </p:val>
                                        </p:tav>
                                        <p:tav tm="100000">
                                          <p:val>
                                            <p:strVal val="#ppt_h"/>
                                          </p:val>
                                        </p:tav>
                                      </p:tavLst>
                                    </p:anim>
                                    <p:animEffect transition="in" filter="fade">
                                      <p:cBhvr>
                                        <p:cTn id="9" dur="500"/>
                                        <p:tgtEl>
                                          <p:spTgt spid="8835"/>
                                        </p:tgtEl>
                                      </p:cBhvr>
                                    </p:animEffect>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8836">
                                            <p:txEl>
                                              <p:pRg st="0" end="0"/>
                                            </p:txEl>
                                          </p:spTgt>
                                        </p:tgtEl>
                                        <p:attrNameLst>
                                          <p:attrName>r</p:attrName>
                                        </p:attrNameLst>
                                      </p:cBhvr>
                                    </p:animRot>
                                    <p:animRot by="-240000">
                                      <p:cBhvr>
                                        <p:cTn id="12" dur="200" fill="hold">
                                          <p:stCondLst>
                                            <p:cond delay="200"/>
                                          </p:stCondLst>
                                        </p:cTn>
                                        <p:tgtEl>
                                          <p:spTgt spid="8836">
                                            <p:txEl>
                                              <p:pRg st="0" end="0"/>
                                            </p:txEl>
                                          </p:spTgt>
                                        </p:tgtEl>
                                        <p:attrNameLst>
                                          <p:attrName>r</p:attrName>
                                        </p:attrNameLst>
                                      </p:cBhvr>
                                    </p:animRot>
                                    <p:animRot by="240000">
                                      <p:cBhvr>
                                        <p:cTn id="13" dur="200" fill="hold">
                                          <p:stCondLst>
                                            <p:cond delay="400"/>
                                          </p:stCondLst>
                                        </p:cTn>
                                        <p:tgtEl>
                                          <p:spTgt spid="8836">
                                            <p:txEl>
                                              <p:pRg st="0" end="0"/>
                                            </p:txEl>
                                          </p:spTgt>
                                        </p:tgtEl>
                                        <p:attrNameLst>
                                          <p:attrName>r</p:attrName>
                                        </p:attrNameLst>
                                      </p:cBhvr>
                                    </p:animRot>
                                    <p:animRot by="-240000">
                                      <p:cBhvr>
                                        <p:cTn id="14" dur="200" fill="hold">
                                          <p:stCondLst>
                                            <p:cond delay="600"/>
                                          </p:stCondLst>
                                        </p:cTn>
                                        <p:tgtEl>
                                          <p:spTgt spid="8836">
                                            <p:txEl>
                                              <p:pRg st="0" end="0"/>
                                            </p:txEl>
                                          </p:spTgt>
                                        </p:tgtEl>
                                        <p:attrNameLst>
                                          <p:attrName>r</p:attrName>
                                        </p:attrNameLst>
                                      </p:cBhvr>
                                    </p:animRot>
                                    <p:animRot by="120000">
                                      <p:cBhvr>
                                        <p:cTn id="15" dur="200" fill="hold">
                                          <p:stCondLst>
                                            <p:cond delay="800"/>
                                          </p:stCondLst>
                                        </p:cTn>
                                        <p:tgtEl>
                                          <p:spTgt spid="8836">
                                            <p:txEl>
                                              <p:pRg st="0" end="0"/>
                                            </p:txEl>
                                          </p:spTgt>
                                        </p:tgtEl>
                                        <p:attrNameLst>
                                          <p:attrName>r</p:attrName>
                                        </p:attrNameLst>
                                      </p:cBhvr>
                                    </p:animRot>
                                  </p:childTnLst>
                                </p:cTn>
                              </p:par>
                              <p:par>
                                <p:cTn id="16" presetID="32" presetClass="emph" presetSubtype="0" repeatCount="indefinite" fill="hold" nodeType="withEffect">
                                  <p:stCondLst>
                                    <p:cond delay="0"/>
                                  </p:stCondLst>
                                  <p:childTnLst>
                                    <p:animRot by="120000">
                                      <p:cBhvr>
                                        <p:cTn id="17" dur="100" fill="hold">
                                          <p:stCondLst>
                                            <p:cond delay="0"/>
                                          </p:stCondLst>
                                        </p:cTn>
                                        <p:tgtEl>
                                          <p:spTgt spid="8836">
                                            <p:txEl>
                                              <p:pRg st="2" end="2"/>
                                            </p:txEl>
                                          </p:spTgt>
                                        </p:tgtEl>
                                        <p:attrNameLst>
                                          <p:attrName>r</p:attrName>
                                        </p:attrNameLst>
                                      </p:cBhvr>
                                    </p:animRot>
                                    <p:animRot by="-240000">
                                      <p:cBhvr>
                                        <p:cTn id="18" dur="200" fill="hold">
                                          <p:stCondLst>
                                            <p:cond delay="200"/>
                                          </p:stCondLst>
                                        </p:cTn>
                                        <p:tgtEl>
                                          <p:spTgt spid="8836">
                                            <p:txEl>
                                              <p:pRg st="2" end="2"/>
                                            </p:txEl>
                                          </p:spTgt>
                                        </p:tgtEl>
                                        <p:attrNameLst>
                                          <p:attrName>r</p:attrName>
                                        </p:attrNameLst>
                                      </p:cBhvr>
                                    </p:animRot>
                                    <p:animRot by="240000">
                                      <p:cBhvr>
                                        <p:cTn id="19" dur="200" fill="hold">
                                          <p:stCondLst>
                                            <p:cond delay="400"/>
                                          </p:stCondLst>
                                        </p:cTn>
                                        <p:tgtEl>
                                          <p:spTgt spid="8836">
                                            <p:txEl>
                                              <p:pRg st="2" end="2"/>
                                            </p:txEl>
                                          </p:spTgt>
                                        </p:tgtEl>
                                        <p:attrNameLst>
                                          <p:attrName>r</p:attrName>
                                        </p:attrNameLst>
                                      </p:cBhvr>
                                    </p:animRot>
                                    <p:animRot by="-240000">
                                      <p:cBhvr>
                                        <p:cTn id="20" dur="200" fill="hold">
                                          <p:stCondLst>
                                            <p:cond delay="600"/>
                                          </p:stCondLst>
                                        </p:cTn>
                                        <p:tgtEl>
                                          <p:spTgt spid="8836">
                                            <p:txEl>
                                              <p:pRg st="2" end="2"/>
                                            </p:txEl>
                                          </p:spTgt>
                                        </p:tgtEl>
                                        <p:attrNameLst>
                                          <p:attrName>r</p:attrName>
                                        </p:attrNameLst>
                                      </p:cBhvr>
                                    </p:animRot>
                                    <p:animRot by="120000">
                                      <p:cBhvr>
                                        <p:cTn id="21" dur="200" fill="hold">
                                          <p:stCondLst>
                                            <p:cond delay="800"/>
                                          </p:stCondLst>
                                        </p:cTn>
                                        <p:tgtEl>
                                          <p:spTgt spid="8836">
                                            <p:txEl>
                                              <p:pRg st="2" end="2"/>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83"/>
        <p:cNvGrpSpPr/>
        <p:nvPr/>
      </p:nvGrpSpPr>
      <p:grpSpPr>
        <a:xfrm>
          <a:off x="0" y="0"/>
          <a:ext cx="0" cy="0"/>
          <a:chOff x="0" y="0"/>
          <a:chExt cx="0" cy="0"/>
        </a:xfrm>
      </p:grpSpPr>
      <p:sp>
        <p:nvSpPr>
          <p:cNvPr id="5971" name="Google Shape;5971;p30"/>
          <p:cNvSpPr txBox="1">
            <a:spLocks noGrp="1"/>
          </p:cNvSpPr>
          <p:nvPr>
            <p:ph type="ctrTitle"/>
          </p:nvPr>
        </p:nvSpPr>
        <p:spPr>
          <a:xfrm>
            <a:off x="1275159" y="798314"/>
            <a:ext cx="6593681" cy="8036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5972" name="Google Shape;5972;p30"/>
          <p:cNvSpPr txBox="1">
            <a:spLocks noGrp="1"/>
          </p:cNvSpPr>
          <p:nvPr>
            <p:ph type="subTitle" idx="1"/>
          </p:nvPr>
        </p:nvSpPr>
        <p:spPr>
          <a:xfrm>
            <a:off x="1453814" y="1968285"/>
            <a:ext cx="6593681" cy="1224376"/>
          </a:xfrm>
          <a:prstGeom prst="rect">
            <a:avLst/>
          </a:prstGeom>
        </p:spPr>
        <p:txBody>
          <a:bodyPr spcFirstLastPara="1" wrap="square" lIns="91425" tIns="91425" rIns="91425" bIns="91425" anchor="ctr" anchorCtr="0">
            <a:noAutofit/>
          </a:bodyPr>
          <a:lstStyle/>
          <a:p>
            <a:pPr marL="0" lvl="0" indent="0" algn="ctr">
              <a:buClr>
                <a:schemeClr val="dk1"/>
              </a:buClr>
              <a:buSzPts val="1100"/>
              <a:buNone/>
            </a:pPr>
            <a:r>
              <a:rPr lang="en" sz="3600" b="1" dirty="0">
                <a:solidFill>
                  <a:schemeClr val="lt1"/>
                </a:solidFill>
              </a:rPr>
              <a:t>Rationale For Topic</a:t>
            </a:r>
            <a:endParaRPr sz="3600" b="1" dirty="0"/>
          </a:p>
        </p:txBody>
      </p:sp>
    </p:spTree>
  </p:cSld>
  <p:clrMapOvr>
    <a:masterClrMapping/>
  </p:clrMapOvr>
  <mc:AlternateContent xmlns:mc="http://schemas.openxmlformats.org/markup-compatibility/2006" xmlns:p15="http://schemas.microsoft.com/office/powerpoint/2012/main">
    <mc:Choice Requires="p15">
      <p:transition spd="med">
        <p15:prstTrans prst="win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972">
                                            <p:txEl>
                                              <p:pRg st="0" end="0"/>
                                            </p:txEl>
                                          </p:spTgt>
                                        </p:tgtEl>
                                        <p:attrNameLst>
                                          <p:attrName>style.visibility</p:attrName>
                                        </p:attrNameLst>
                                      </p:cBhvr>
                                      <p:to>
                                        <p:strVal val="visible"/>
                                      </p:to>
                                    </p:set>
                                    <p:animEffect transition="in" filter="circle(in)">
                                      <p:cBhvr>
                                        <p:cTn id="7" dur="2000"/>
                                        <p:tgtEl>
                                          <p:spTgt spid="597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71"/>
                                        </p:tgtEl>
                                        <p:attrNameLst>
                                          <p:attrName>style.visibility</p:attrName>
                                        </p:attrNameLst>
                                      </p:cBhvr>
                                      <p:to>
                                        <p:strVal val="visible"/>
                                      </p:to>
                                    </p:set>
                                    <p:animEffect transition="in" filter="fade">
                                      <p:cBhvr>
                                        <p:cTn id="10" dur="500"/>
                                        <p:tgtEl>
                                          <p:spTgt spid="59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76"/>
        <p:cNvGrpSpPr/>
        <p:nvPr/>
      </p:nvGrpSpPr>
      <p:grpSpPr>
        <a:xfrm>
          <a:off x="0" y="0"/>
          <a:ext cx="0" cy="0"/>
          <a:chOff x="0" y="0"/>
          <a:chExt cx="0" cy="0"/>
        </a:xfrm>
      </p:grpSpPr>
      <p:sp>
        <p:nvSpPr>
          <p:cNvPr id="24" name="Google Shape;6028;p33">
            <a:extLst>
              <a:ext uri="{FF2B5EF4-FFF2-40B4-BE49-F238E27FC236}">
                <a16:creationId xmlns:a16="http://schemas.microsoft.com/office/drawing/2014/main" id="{42970E9D-8263-77A8-A418-6642B69908DE}"/>
              </a:ext>
            </a:extLst>
          </p:cNvPr>
          <p:cNvSpPr txBox="1">
            <a:spLocks noGrp="1"/>
          </p:cNvSpPr>
          <p:nvPr>
            <p:ph type="subTitle" idx="1"/>
          </p:nvPr>
        </p:nvSpPr>
        <p:spPr>
          <a:xfrm>
            <a:off x="6993655" y="4083541"/>
            <a:ext cx="2014689" cy="102711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None/>
            </a:pPr>
            <a:r>
              <a:rPr lang="en-CA" sz="900" dirty="0">
                <a:solidFill>
                  <a:schemeClr val="tx1"/>
                </a:solidFill>
              </a:rPr>
              <a:t>Reference: https://www.statista.com/statistics/742448/global-fitness-tracking-and-technology-by-age/</a:t>
            </a:r>
            <a:r>
              <a:rPr lang="en" sz="900" dirty="0">
                <a:solidFill>
                  <a:schemeClr val="tx1"/>
                </a:solidFill>
              </a:rPr>
              <a:t> </a:t>
            </a:r>
          </a:p>
          <a:p>
            <a:pPr marL="0" lvl="0" indent="0" algn="l" rtl="0">
              <a:spcBef>
                <a:spcPts val="0"/>
              </a:spcBef>
              <a:spcAft>
                <a:spcPts val="1600"/>
              </a:spcAft>
              <a:buClr>
                <a:schemeClr val="dk1"/>
              </a:buClr>
              <a:buSzPts val="1100"/>
              <a:buNone/>
            </a:pPr>
            <a:endParaRPr lang="en" sz="900" dirty="0">
              <a:solidFill>
                <a:schemeClr val="tx1"/>
              </a:solidFill>
            </a:endParaRPr>
          </a:p>
          <a:p>
            <a:pPr marL="342900" lvl="0" indent="-342900" algn="l" rtl="0">
              <a:spcBef>
                <a:spcPts val="0"/>
              </a:spcBef>
              <a:spcAft>
                <a:spcPts val="1600"/>
              </a:spcAft>
              <a:buClr>
                <a:schemeClr val="dk1"/>
              </a:buClr>
              <a:buSzPts val="1100"/>
              <a:buFont typeface="Arial"/>
              <a:buAutoNum type="arabicPeriod"/>
            </a:pPr>
            <a:endParaRPr sz="800" dirty="0">
              <a:solidFill>
                <a:schemeClr val="tx1"/>
              </a:solidFill>
            </a:endParaRPr>
          </a:p>
        </p:txBody>
      </p:sp>
      <p:pic>
        <p:nvPicPr>
          <p:cNvPr id="22" name="Google Shape;62;p14">
            <a:extLst>
              <a:ext uri="{FF2B5EF4-FFF2-40B4-BE49-F238E27FC236}">
                <a16:creationId xmlns:a16="http://schemas.microsoft.com/office/drawing/2014/main" id="{2BB83AC5-8F8E-2A85-A8CE-C28E160CD439}"/>
              </a:ext>
            </a:extLst>
          </p:cNvPr>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Effect>
                      <a14:colorTemperature colorTemp="11200"/>
                    </a14:imgEffect>
                  </a14:imgLayer>
                </a14:imgProps>
              </a:ext>
            </a:extLst>
          </a:blip>
          <a:stretch>
            <a:fillRect/>
          </a:stretch>
        </p:blipFill>
        <p:spPr>
          <a:xfrm>
            <a:off x="197296" y="725535"/>
            <a:ext cx="6768644" cy="4133184"/>
          </a:xfrm>
          <a:prstGeom prst="rect">
            <a:avLst/>
          </a:prstGeom>
          <a:ln>
            <a:noFill/>
          </a:ln>
          <a:effectLst>
            <a:softEdge rad="112500"/>
          </a:effectLst>
        </p:spPr>
      </p:pic>
      <p:sp>
        <p:nvSpPr>
          <p:cNvPr id="2" name="TextBox 1">
            <a:extLst>
              <a:ext uri="{FF2B5EF4-FFF2-40B4-BE49-F238E27FC236}">
                <a16:creationId xmlns:a16="http://schemas.microsoft.com/office/drawing/2014/main" id="{D307D88A-75EE-80B2-A480-FFBEEA68A3BD}"/>
              </a:ext>
            </a:extLst>
          </p:cNvPr>
          <p:cNvSpPr txBox="1"/>
          <p:nvPr/>
        </p:nvSpPr>
        <p:spPr>
          <a:xfrm>
            <a:off x="6965940" y="113223"/>
            <a:ext cx="1922205" cy="3970318"/>
          </a:xfrm>
          <a:prstGeom prst="rect">
            <a:avLst/>
          </a:prstGeom>
          <a:noFill/>
        </p:spPr>
        <p:txBody>
          <a:bodyPr wrap="square" rtlCol="0">
            <a:spAutoFit/>
          </a:bodyPr>
          <a:lstStyle/>
          <a:p>
            <a:r>
              <a:rPr lang="en-US" dirty="0">
                <a:solidFill>
                  <a:srgbClr val="FFFF00"/>
                </a:solidFill>
              </a:rPr>
              <a:t>With the increased use of technology for work and as countries grow economically, according to WHO, one in every 4 adults are inactive and as high as 70% of the population are inactive due to changing transport patterns.</a:t>
            </a:r>
          </a:p>
        </p:txBody>
      </p:sp>
      <p:sp>
        <p:nvSpPr>
          <p:cNvPr id="16" name="Google Shape;5972;p30">
            <a:extLst>
              <a:ext uri="{FF2B5EF4-FFF2-40B4-BE49-F238E27FC236}">
                <a16:creationId xmlns:a16="http://schemas.microsoft.com/office/drawing/2014/main" id="{2F26C0EB-8DA0-E661-3418-FC02DC3A44EA}"/>
              </a:ext>
            </a:extLst>
          </p:cNvPr>
          <p:cNvSpPr txBox="1">
            <a:spLocks/>
          </p:cNvSpPr>
          <p:nvPr/>
        </p:nvSpPr>
        <p:spPr>
          <a:xfrm>
            <a:off x="473369" y="76315"/>
            <a:ext cx="6054647" cy="765457"/>
          </a:xfrm>
          <a:prstGeom prst="rect">
            <a:avLst/>
          </a:prstGeom>
        </p:spPr>
        <p:txBody>
          <a:bodyPr spcFirstLastPara="1" vert="horz" wrap="square" lIns="91425" tIns="91425" rIns="91425" bIns="91425" rtlCol="0" anchor="ctr" anchorCtr="0">
            <a:noAutofit/>
          </a:bodyPr>
          <a:lstStyle>
            <a:lvl1pPr marL="0" indent="0" algn="l" defTabSz="685800" rtl="0" eaLnBrk="1" latinLnBrk="0" hangingPunct="1">
              <a:lnSpc>
                <a:spcPct val="120000"/>
              </a:lnSpc>
              <a:spcBef>
                <a:spcPts val="750"/>
              </a:spcBef>
              <a:buSzPct val="125000"/>
              <a:buFont typeface="Arial" panose="020B0604020202020204" pitchFamily="34" charset="0"/>
              <a:buNone/>
              <a:defRPr sz="1500" kern="1200" cap="all" baseline="0">
                <a:solidFill>
                  <a:schemeClr val="tx2"/>
                </a:solidFill>
                <a:latin typeface="+mn-lt"/>
                <a:ea typeface="+mn-ea"/>
                <a:cs typeface="+mn-cs"/>
              </a:defRPr>
            </a:lvl1pPr>
            <a:lvl2pPr marL="342900" indent="0" algn="ctr" defTabSz="685800" rtl="0" eaLnBrk="1" latinLnBrk="0" hangingPunct="1">
              <a:lnSpc>
                <a:spcPct val="120000"/>
              </a:lnSpc>
              <a:spcBef>
                <a:spcPts val="375"/>
              </a:spcBef>
              <a:buSzPct val="125000"/>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120000"/>
              </a:lnSpc>
              <a:spcBef>
                <a:spcPts val="375"/>
              </a:spcBef>
              <a:buSzPct val="125000"/>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120000"/>
              </a:lnSpc>
              <a:spcBef>
                <a:spcPts val="375"/>
              </a:spcBef>
              <a:buSzPct val="125000"/>
              <a:buFont typeface="Arial" panose="020B0604020202020204" pitchFamily="34" charset="0"/>
              <a:buNone/>
              <a:defRPr sz="1200" kern="1200">
                <a:solidFill>
                  <a:schemeClr val="tx1"/>
                </a:solidFill>
                <a:latin typeface="+mn-lt"/>
                <a:ea typeface="+mn-ea"/>
                <a:cs typeface="+mn-cs"/>
              </a:defRPr>
            </a:lvl9pPr>
          </a:lstStyle>
          <a:p>
            <a:pPr algn="ctr">
              <a:buClr>
                <a:schemeClr val="dk1"/>
              </a:buClr>
              <a:buSzPts val="1100"/>
            </a:pPr>
            <a:r>
              <a:rPr lang="en-CA" sz="3600" b="1" dirty="0">
                <a:solidFill>
                  <a:schemeClr val="bg1"/>
                </a:solidFill>
              </a:rPr>
              <a:t>Rationale For Topic</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7" dur="500"/>
                                        <p:tgtEl>
                                          <p:spTgt spid="16">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par>
                                <p:cTn id="14" presetID="53" presetClass="entr" presetSubtype="16"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fade">
                                      <p:cBhvr>
                                        <p:cTn id="22" dur="1000"/>
                                        <p:tgtEl>
                                          <p:spTgt spid="24">
                                            <p:txEl>
                                              <p:pRg st="0" end="0"/>
                                            </p:txEl>
                                          </p:spTgt>
                                        </p:tgtEl>
                                      </p:cBhvr>
                                    </p:animEffect>
                                    <p:anim calcmode="lin" valueType="num">
                                      <p:cBhvr>
                                        <p:cTn id="23"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25"/>
        <p:cNvGrpSpPr/>
        <p:nvPr/>
      </p:nvGrpSpPr>
      <p:grpSpPr>
        <a:xfrm>
          <a:off x="0" y="0"/>
          <a:ext cx="0" cy="0"/>
          <a:chOff x="0" y="0"/>
          <a:chExt cx="0" cy="0"/>
        </a:xfrm>
      </p:grpSpPr>
      <p:sp>
        <p:nvSpPr>
          <p:cNvPr id="6026" name="Google Shape;6026;p33"/>
          <p:cNvSpPr txBox="1">
            <a:spLocks noGrp="1"/>
          </p:cNvSpPr>
          <p:nvPr>
            <p:ph type="ctrTitle"/>
          </p:nvPr>
        </p:nvSpPr>
        <p:spPr>
          <a:xfrm>
            <a:off x="5663558" y="191750"/>
            <a:ext cx="2881232" cy="710682"/>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CA" sz="4000" b="1" dirty="0">
                <a:solidFill>
                  <a:schemeClr val="bg1"/>
                </a:solidFill>
              </a:rPr>
              <a:t>HYPOTHESIS</a:t>
            </a:r>
          </a:p>
        </p:txBody>
      </p:sp>
      <p:sp>
        <p:nvSpPr>
          <p:cNvPr id="6028" name="Google Shape;6028;p33"/>
          <p:cNvSpPr txBox="1">
            <a:spLocks noGrp="1"/>
          </p:cNvSpPr>
          <p:nvPr>
            <p:ph type="subTitle" idx="1"/>
          </p:nvPr>
        </p:nvSpPr>
        <p:spPr>
          <a:xfrm>
            <a:off x="5796366" y="1029400"/>
            <a:ext cx="2756472" cy="3410864"/>
          </a:xfrm>
          <a:prstGeom prst="rect">
            <a:avLst/>
          </a:prstGeom>
        </p:spPr>
        <p:txBody>
          <a:bodyPr spcFirstLastPara="1" lIns="91425" tIns="91425" rIns="91425" bIns="91425" anchorCtr="0">
            <a:noAutofit/>
          </a:bodyPr>
          <a:lstStyle/>
          <a:p>
            <a:pPr lvl="0">
              <a:lnSpc>
                <a:spcPct val="110000"/>
              </a:lnSpc>
              <a:spcBef>
                <a:spcPts val="0"/>
              </a:spcBef>
              <a:spcAft>
                <a:spcPts val="1600"/>
              </a:spcAft>
              <a:buClr>
                <a:schemeClr val="dk1"/>
              </a:buClr>
              <a:buSzPts val="1100"/>
            </a:pPr>
            <a:r>
              <a:rPr lang="en-US" sz="2000" cap="none" dirty="0">
                <a:solidFill>
                  <a:srgbClr val="FFFF00"/>
                </a:solidFill>
              </a:rPr>
              <a:t>Mobile health trackers can be used to predict future health data parameters for individuals so that proactive action may be taken if the data parameter falls outside certain boundaries</a:t>
            </a:r>
            <a:endParaRPr lang="en-US" sz="3200" cap="none" dirty="0">
              <a:solidFill>
                <a:srgbClr val="FFFF00"/>
              </a:solidFill>
            </a:endParaRPr>
          </a:p>
        </p:txBody>
      </p:sp>
      <p:pic>
        <p:nvPicPr>
          <p:cNvPr id="7" name="Picture 6" descr="Graphical user interface, application&#10;&#10;Description automatically generated">
            <a:extLst>
              <a:ext uri="{FF2B5EF4-FFF2-40B4-BE49-F238E27FC236}">
                <a16:creationId xmlns:a16="http://schemas.microsoft.com/office/drawing/2014/main" id="{82E88020-1080-6DEE-61A1-1178492224CF}"/>
              </a:ext>
            </a:extLst>
          </p:cNvPr>
          <p:cNvPicPr>
            <a:picLocks noChangeAspect="1"/>
          </p:cNvPicPr>
          <p:nvPr/>
        </p:nvPicPr>
        <p:blipFill rotWithShape="1">
          <a:blip r:embed="rId3"/>
          <a:srcRect t="2746" r="2" b="2"/>
          <a:stretch/>
        </p:blipFill>
        <p:spPr>
          <a:xfrm>
            <a:off x="839241" y="852454"/>
            <a:ext cx="4584286" cy="3432973"/>
          </a:xfrm>
          <a:prstGeom prst="rect">
            <a:avLst/>
          </a:prstGeom>
        </p:spPr>
      </p:pic>
    </p:spTree>
  </p:cSld>
  <p:clrMapOvr>
    <a:masterClrMapping/>
  </p:clrMapOvr>
  <mc:AlternateContent xmlns:mc="http://schemas.openxmlformats.org/markup-compatibility/2006" xmlns:p14="http://schemas.microsoft.com/office/powerpoint/2010/main">
    <mc:Choice Requires="p14">
      <p:transition>
        <p14:vortex dir="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iterate type="lt">
                                    <p:tmPct val="0"/>
                                  </p:iterate>
                                  <p:childTnLst>
                                    <p:set>
                                      <p:cBhvr>
                                        <p:cTn id="6" dur="1" fill="hold">
                                          <p:stCondLst>
                                            <p:cond delay="0"/>
                                          </p:stCondLst>
                                        </p:cTn>
                                        <p:tgtEl>
                                          <p:spTgt spid="6026"/>
                                        </p:tgtEl>
                                        <p:attrNameLst>
                                          <p:attrName>style.visibility</p:attrName>
                                        </p:attrNameLst>
                                      </p:cBhvr>
                                      <p:to>
                                        <p:strVal val="visible"/>
                                      </p:to>
                                    </p:set>
                                    <p:animEffect transition="in" filter="circle(in)">
                                      <p:cBhvr>
                                        <p:cTn id="7" dur="500"/>
                                        <p:tgtEl>
                                          <p:spTgt spid="6026"/>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6028">
                                            <p:txEl>
                                              <p:pRg st="0" end="0"/>
                                            </p:txEl>
                                          </p:spTgt>
                                        </p:tgtEl>
                                        <p:attrNameLst>
                                          <p:attrName>style.visibility</p:attrName>
                                        </p:attrNameLst>
                                      </p:cBhvr>
                                      <p:to>
                                        <p:strVal val="visible"/>
                                      </p:to>
                                    </p:set>
                                    <p:animEffect transition="in" filter="fade">
                                      <p:cBhvr>
                                        <p:cTn id="13" dur="1000"/>
                                        <p:tgtEl>
                                          <p:spTgt spid="6028">
                                            <p:txEl>
                                              <p:pRg st="0" end="0"/>
                                            </p:txEl>
                                          </p:spTgt>
                                        </p:tgtEl>
                                      </p:cBhvr>
                                    </p:animEffect>
                                    <p:anim calcmode="lin" valueType="num">
                                      <p:cBhvr>
                                        <p:cTn id="14" dur="1000" fill="hold"/>
                                        <p:tgtEl>
                                          <p:spTgt spid="602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02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83"/>
        <p:cNvGrpSpPr/>
        <p:nvPr/>
      </p:nvGrpSpPr>
      <p:grpSpPr>
        <a:xfrm>
          <a:off x="0" y="0"/>
          <a:ext cx="0" cy="0"/>
          <a:chOff x="0" y="0"/>
          <a:chExt cx="0" cy="0"/>
        </a:xfrm>
      </p:grpSpPr>
      <p:sp>
        <p:nvSpPr>
          <p:cNvPr id="5971" name="Google Shape;5971;p30"/>
          <p:cNvSpPr txBox="1">
            <a:spLocks noGrp="1"/>
          </p:cNvSpPr>
          <p:nvPr>
            <p:ph type="ctrTitle"/>
          </p:nvPr>
        </p:nvSpPr>
        <p:spPr>
          <a:xfrm>
            <a:off x="1329403" y="937798"/>
            <a:ext cx="6593681" cy="8036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5972" name="Google Shape;5972;p30"/>
          <p:cNvSpPr txBox="1">
            <a:spLocks noGrp="1"/>
          </p:cNvSpPr>
          <p:nvPr>
            <p:ph type="subTitle" idx="1"/>
          </p:nvPr>
        </p:nvSpPr>
        <p:spPr>
          <a:xfrm>
            <a:off x="1477061" y="1959562"/>
            <a:ext cx="6593681" cy="1224376"/>
          </a:xfrm>
          <a:prstGeom prst="rect">
            <a:avLst/>
          </a:prstGeom>
        </p:spPr>
        <p:txBody>
          <a:bodyPr spcFirstLastPara="1" wrap="square" lIns="91425" tIns="91425" rIns="91425" bIns="91425" anchor="ctr" anchorCtr="0">
            <a:noAutofit/>
          </a:bodyPr>
          <a:lstStyle/>
          <a:p>
            <a:pPr marL="0" lvl="0" indent="0" algn="ctr">
              <a:buClr>
                <a:schemeClr val="dk1"/>
              </a:buClr>
              <a:buSzPts val="1100"/>
              <a:buNone/>
            </a:pPr>
            <a:r>
              <a:rPr lang="en" sz="4400" b="1" dirty="0">
                <a:solidFill>
                  <a:schemeClr val="lt1"/>
                </a:solidFill>
              </a:rPr>
              <a:t>DATA SOURCE</a:t>
            </a:r>
            <a:endParaRPr sz="4400" b="1" dirty="0"/>
          </a:p>
        </p:txBody>
      </p:sp>
    </p:spTree>
    <p:extLst>
      <p:ext uri="{BB962C8B-B14F-4D97-AF65-F5344CB8AC3E}">
        <p14:creationId xmlns:p14="http://schemas.microsoft.com/office/powerpoint/2010/main" val="1266378913"/>
      </p:ext>
    </p:extLst>
  </p:cSld>
  <p:clrMapOvr>
    <a:masterClrMapping/>
  </p:clrMapOvr>
  <mc:AlternateContent xmlns:mc="http://schemas.openxmlformats.org/markup-compatibility/2006" xmlns:p14="http://schemas.microsoft.com/office/powerpoint/2010/main">
    <mc:Choice Requires="p14">
      <p:transition spd="slow" p14:dur="125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71"/>
                                        </p:tgtEl>
                                        <p:attrNameLst>
                                          <p:attrName>style.visibility</p:attrName>
                                        </p:attrNameLst>
                                      </p:cBhvr>
                                      <p:to>
                                        <p:strVal val="visible"/>
                                      </p:to>
                                    </p:set>
                                    <p:animEffect transition="in" filter="fade">
                                      <p:cBhvr>
                                        <p:cTn id="7" dur="500"/>
                                        <p:tgtEl>
                                          <p:spTgt spid="5971"/>
                                        </p:tgtEl>
                                      </p:cBhvr>
                                    </p:animEffect>
                                  </p:childTnLst>
                                </p:cTn>
                              </p:par>
                              <p:par>
                                <p:cTn id="8" presetID="6" presetClass="entr" presetSubtype="16" fill="hold" nodeType="withEffect">
                                  <p:stCondLst>
                                    <p:cond delay="0"/>
                                  </p:stCondLst>
                                  <p:childTnLst>
                                    <p:set>
                                      <p:cBhvr>
                                        <p:cTn id="9" dur="1" fill="hold">
                                          <p:stCondLst>
                                            <p:cond delay="0"/>
                                          </p:stCondLst>
                                        </p:cTn>
                                        <p:tgtEl>
                                          <p:spTgt spid="5972">
                                            <p:txEl>
                                              <p:pRg st="0" end="0"/>
                                            </p:txEl>
                                          </p:spTgt>
                                        </p:tgtEl>
                                        <p:attrNameLst>
                                          <p:attrName>style.visibility</p:attrName>
                                        </p:attrNameLst>
                                      </p:cBhvr>
                                      <p:to>
                                        <p:strVal val="visible"/>
                                      </p:to>
                                    </p:set>
                                    <p:animEffect transition="in" filter="circle(in)">
                                      <p:cBhvr>
                                        <p:cTn id="10" dur="2000"/>
                                        <p:tgtEl>
                                          <p:spTgt spid="59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98"/>
        <p:cNvGrpSpPr/>
        <p:nvPr/>
      </p:nvGrpSpPr>
      <p:grpSpPr>
        <a:xfrm>
          <a:off x="0" y="0"/>
          <a:ext cx="0" cy="0"/>
          <a:chOff x="0" y="0"/>
          <a:chExt cx="0" cy="0"/>
        </a:xfrm>
      </p:grpSpPr>
      <p:sp>
        <p:nvSpPr>
          <p:cNvPr id="5999" name="Google Shape;5999;p32"/>
          <p:cNvSpPr txBox="1">
            <a:spLocks noGrp="1"/>
          </p:cNvSpPr>
          <p:nvPr>
            <p:ph type="ctrTitle"/>
          </p:nvPr>
        </p:nvSpPr>
        <p:spPr>
          <a:xfrm>
            <a:off x="1590200" y="11570"/>
            <a:ext cx="3768980" cy="8398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b="1" dirty="0"/>
              <a:t>Data Source</a:t>
            </a:r>
            <a:endParaRPr sz="4000" b="1" dirty="0"/>
          </a:p>
        </p:txBody>
      </p:sp>
      <p:sp>
        <p:nvSpPr>
          <p:cNvPr id="6001" name="Google Shape;6001;p32"/>
          <p:cNvSpPr txBox="1">
            <a:spLocks noGrp="1"/>
          </p:cNvSpPr>
          <p:nvPr>
            <p:ph type="subTitle" idx="1"/>
          </p:nvPr>
        </p:nvSpPr>
        <p:spPr>
          <a:xfrm>
            <a:off x="6299251" y="4058332"/>
            <a:ext cx="2713382" cy="922782"/>
          </a:xfrm>
          <a:prstGeom prst="rect">
            <a:avLst/>
          </a:prstGeom>
        </p:spPr>
        <p:txBody>
          <a:bodyPr spcFirstLastPara="1" wrap="square" lIns="91425" tIns="91425" rIns="91425" bIns="91425" anchor="t" anchorCtr="0">
            <a:noAutofit/>
          </a:bodyPr>
          <a:lstStyle/>
          <a:p>
            <a:pPr marL="127000" indent="0" algn="l"/>
            <a:r>
              <a:rPr lang="en-GB" sz="1100" u="sng" dirty="0">
                <a:solidFill>
                  <a:schemeClr val="hlink"/>
                </a:solidFill>
                <a:hlinkClick r:id="rId3"/>
              </a:rPr>
              <a:t>https://www.kaggle.com/datasets/vlbthambawita/pmdata-a-sports-logging-dataset/discussion</a:t>
            </a:r>
            <a:endParaRPr lang="en-GB" sz="1100" dirty="0"/>
          </a:p>
          <a:p>
            <a:pPr marL="127000" lvl="0" indent="0" algn="l" rtl="0">
              <a:spcBef>
                <a:spcPts val="0"/>
              </a:spcBef>
              <a:spcAft>
                <a:spcPts val="0"/>
              </a:spcAft>
              <a:buSzPts val="1600"/>
            </a:pPr>
            <a:r>
              <a:rPr lang="en-CA" sz="1100" dirty="0"/>
              <a:t> </a:t>
            </a:r>
            <a:endParaRPr sz="1100" dirty="0"/>
          </a:p>
        </p:txBody>
      </p:sp>
      <p:sp>
        <p:nvSpPr>
          <p:cNvPr id="6000" name="Google Shape;6000;p32"/>
          <p:cNvSpPr txBox="1">
            <a:spLocks noGrp="1"/>
          </p:cNvSpPr>
          <p:nvPr>
            <p:ph type="title" idx="4294967295"/>
          </p:nvPr>
        </p:nvSpPr>
        <p:spPr>
          <a:xfrm>
            <a:off x="1176795" y="840715"/>
            <a:ext cx="5270500" cy="3519488"/>
          </a:xfrm>
          <a:prstGeom prst="rect">
            <a:avLst/>
          </a:prstGeom>
        </p:spPr>
        <p:txBody>
          <a:bodyPr spcFirstLastPara="1" wrap="square" lIns="91425" tIns="91425" rIns="91425" bIns="91425" anchor="b" anchorCtr="0">
            <a:noAutofit/>
          </a:bodyPr>
          <a:lstStyle/>
          <a:p>
            <a:pPr lvl="0" algn="l"/>
            <a:r>
              <a:rPr lang="en-US" dirty="0">
                <a:latin typeface="Advent Pro Medium" panose="020B0604020202020204" charset="0"/>
              </a:rPr>
              <a:t> </a:t>
            </a:r>
            <a:r>
              <a:rPr lang="en-US" cap="none" dirty="0">
                <a:solidFill>
                  <a:srgbClr val="FFFF00"/>
                </a:solidFill>
                <a:latin typeface="Bierstadt" panose="020B0604020202020204" pitchFamily="34" charset="0"/>
              </a:rPr>
              <a:t>After a careful review of data from several different data sources, we opted to use the </a:t>
            </a:r>
            <a:r>
              <a:rPr lang="en-US" cap="none" dirty="0" err="1">
                <a:solidFill>
                  <a:srgbClr val="FFFF00"/>
                </a:solidFill>
                <a:latin typeface="Bierstadt" panose="020B0604020202020204" pitchFamily="34" charset="0"/>
              </a:rPr>
              <a:t>PMData</a:t>
            </a:r>
            <a:r>
              <a:rPr lang="en-US" cap="none" dirty="0">
                <a:solidFill>
                  <a:srgbClr val="FFFF00"/>
                </a:solidFill>
                <a:latin typeface="Bierstadt" panose="020B0604020202020204" pitchFamily="34" charset="0"/>
              </a:rPr>
              <a:t> which comprises a lifelogging dataset of 16 persons over a period of 5 months using </a:t>
            </a:r>
            <a:r>
              <a:rPr lang="en-US" cap="none" dirty="0" err="1">
                <a:solidFill>
                  <a:srgbClr val="FFFF00"/>
                </a:solidFill>
                <a:latin typeface="Bierstadt" panose="020B0604020202020204" pitchFamily="34" charset="0"/>
              </a:rPr>
              <a:t>fitbit</a:t>
            </a:r>
            <a:r>
              <a:rPr lang="en-US" cap="none" dirty="0">
                <a:solidFill>
                  <a:srgbClr val="FFFF00"/>
                </a:solidFill>
                <a:latin typeface="Bierstadt" panose="020B0604020202020204" pitchFamily="34" charset="0"/>
              </a:rPr>
              <a:t>, google forms and </a:t>
            </a:r>
            <a:r>
              <a:rPr lang="en-US" cap="none" dirty="0" err="1">
                <a:solidFill>
                  <a:srgbClr val="FFFF00"/>
                </a:solidFill>
                <a:latin typeface="Bierstadt" panose="020B0604020202020204" pitchFamily="34" charset="0"/>
              </a:rPr>
              <a:t>PMSys</a:t>
            </a:r>
            <a:r>
              <a:rPr lang="en-US" cap="none" dirty="0">
                <a:solidFill>
                  <a:srgbClr val="FFFF00"/>
                </a:solidFill>
                <a:latin typeface="Bierstadt" panose="020B0604020202020204" pitchFamily="34" charset="0"/>
              </a:rPr>
              <a:t>.</a:t>
            </a:r>
            <a:br>
              <a:rPr lang="en-US" cap="none" dirty="0">
                <a:solidFill>
                  <a:srgbClr val="FFFF00"/>
                </a:solidFill>
                <a:latin typeface="Bierstadt" panose="020B0604020202020204" pitchFamily="34" charset="0"/>
              </a:rPr>
            </a:br>
            <a:endParaRPr dirty="0">
              <a:solidFill>
                <a:srgbClr val="FFFF00"/>
              </a:solidFill>
              <a:latin typeface="Bierstadt" panose="020B0604020202020204" pitchFamily="34" charset="0"/>
            </a:endParaRPr>
          </a:p>
        </p:txBody>
      </p:sp>
      <p:pic>
        <p:nvPicPr>
          <p:cNvPr id="3" name="Picture 2" descr="Logo, company name&#10;&#10;Description automatically generated">
            <a:extLst>
              <a:ext uri="{FF2B5EF4-FFF2-40B4-BE49-F238E27FC236}">
                <a16:creationId xmlns:a16="http://schemas.microsoft.com/office/drawing/2014/main" id="{9E6D3CF0-6B33-A0AD-71C4-D60C7EE7DEDF}"/>
              </a:ext>
            </a:extLst>
          </p:cNvPr>
          <p:cNvPicPr>
            <a:picLocks noChangeAspect="1"/>
          </p:cNvPicPr>
          <p:nvPr/>
        </p:nvPicPr>
        <p:blipFill>
          <a:blip r:embed="rId4"/>
          <a:stretch>
            <a:fillRect/>
          </a:stretch>
        </p:blipFill>
        <p:spPr>
          <a:xfrm>
            <a:off x="6369342" y="1949887"/>
            <a:ext cx="2573200" cy="11684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iterate type="lt">
                                    <p:tmPct val="0"/>
                                  </p:iterate>
                                  <p:childTnLst>
                                    <p:set>
                                      <p:cBhvr>
                                        <p:cTn id="6" dur="1" fill="hold">
                                          <p:stCondLst>
                                            <p:cond delay="0"/>
                                          </p:stCondLst>
                                        </p:cTn>
                                        <p:tgtEl>
                                          <p:spTgt spid="5999"/>
                                        </p:tgtEl>
                                        <p:attrNameLst>
                                          <p:attrName>style.visibility</p:attrName>
                                        </p:attrNameLst>
                                      </p:cBhvr>
                                      <p:to>
                                        <p:strVal val="visible"/>
                                      </p:to>
                                    </p:set>
                                    <p:animEffect transition="in" filter="fade">
                                      <p:cBhvr>
                                        <p:cTn id="7" dur="500"/>
                                        <p:tgtEl>
                                          <p:spTgt spid="5999"/>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6000"/>
                                        </p:tgtEl>
                                        <p:attrNameLst>
                                          <p:attrName>style.visibility</p:attrName>
                                        </p:attrNameLst>
                                      </p:cBhvr>
                                      <p:to>
                                        <p:strVal val="visible"/>
                                      </p:to>
                                    </p:set>
                                    <p:animEffect transition="in" filter="circle(in)">
                                      <p:cBhvr>
                                        <p:cTn id="11" dur="2000"/>
                                        <p:tgtEl>
                                          <p:spTgt spid="6000"/>
                                        </p:tgtEl>
                                      </p:cBhvr>
                                    </p:animEffect>
                                  </p:childTnLst>
                                </p:cTn>
                              </p:par>
                              <p:par>
                                <p:cTn id="12" presetID="16" presetClass="entr" presetSubtype="21"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par>
                                <p:cTn id="15" presetID="32" presetClass="emph" presetSubtype="0" repeatCount="indefinite" fill="hold" nodeType="withEffect">
                                  <p:stCondLst>
                                    <p:cond delay="0"/>
                                  </p:stCondLst>
                                  <p:endCondLst>
                                    <p:cond evt="onNext" delay="0">
                                      <p:tgtEl>
                                        <p:sldTgt/>
                                      </p:tgtEl>
                                    </p:cond>
                                  </p:endCondLst>
                                  <p:childTnLst>
                                    <p:animRot by="120000">
                                      <p:cBhvr>
                                        <p:cTn id="16" dur="50" fill="hold">
                                          <p:stCondLst>
                                            <p:cond delay="0"/>
                                          </p:stCondLst>
                                        </p:cTn>
                                        <p:tgtEl>
                                          <p:spTgt spid="3"/>
                                        </p:tgtEl>
                                        <p:attrNameLst>
                                          <p:attrName>r</p:attrName>
                                        </p:attrNameLst>
                                      </p:cBhvr>
                                    </p:animRot>
                                    <p:animRot by="-240000">
                                      <p:cBhvr>
                                        <p:cTn id="17" dur="100" fill="hold">
                                          <p:stCondLst>
                                            <p:cond delay="100"/>
                                          </p:stCondLst>
                                        </p:cTn>
                                        <p:tgtEl>
                                          <p:spTgt spid="3"/>
                                        </p:tgtEl>
                                        <p:attrNameLst>
                                          <p:attrName>r</p:attrName>
                                        </p:attrNameLst>
                                      </p:cBhvr>
                                    </p:animRot>
                                    <p:animRot by="240000">
                                      <p:cBhvr>
                                        <p:cTn id="18" dur="100" fill="hold">
                                          <p:stCondLst>
                                            <p:cond delay="200"/>
                                          </p:stCondLst>
                                        </p:cTn>
                                        <p:tgtEl>
                                          <p:spTgt spid="3"/>
                                        </p:tgtEl>
                                        <p:attrNameLst>
                                          <p:attrName>r</p:attrName>
                                        </p:attrNameLst>
                                      </p:cBhvr>
                                    </p:animRot>
                                    <p:animRot by="-240000">
                                      <p:cBhvr>
                                        <p:cTn id="19" dur="100" fill="hold">
                                          <p:stCondLst>
                                            <p:cond delay="300"/>
                                          </p:stCondLst>
                                        </p:cTn>
                                        <p:tgtEl>
                                          <p:spTgt spid="3"/>
                                        </p:tgtEl>
                                        <p:attrNameLst>
                                          <p:attrName>r</p:attrName>
                                        </p:attrNameLst>
                                      </p:cBhvr>
                                    </p:animRot>
                                    <p:animRot by="120000">
                                      <p:cBhvr>
                                        <p:cTn id="20" dur="100" fill="hold">
                                          <p:stCondLst>
                                            <p:cond delay="400"/>
                                          </p:stCondLst>
                                        </p:cTn>
                                        <p:tgtEl>
                                          <p:spTgt spid="3"/>
                                        </p:tgtEl>
                                        <p:attrNameLst>
                                          <p:attrName>r</p:attrName>
                                        </p:attrNameLst>
                                      </p:cBhvr>
                                    </p:animRot>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6001">
                                            <p:txEl>
                                              <p:pRg st="0" end="0"/>
                                            </p:txEl>
                                          </p:spTgt>
                                        </p:tgtEl>
                                        <p:attrNameLst>
                                          <p:attrName>style.visibility</p:attrName>
                                        </p:attrNameLst>
                                      </p:cBhvr>
                                      <p:to>
                                        <p:strVal val="visible"/>
                                      </p:to>
                                    </p:set>
                                    <p:animEffect transition="in" filter="fade">
                                      <p:cBhvr>
                                        <p:cTn id="24" dur="1000"/>
                                        <p:tgtEl>
                                          <p:spTgt spid="6001">
                                            <p:txEl>
                                              <p:pRg st="0" end="0"/>
                                            </p:txEl>
                                          </p:spTgt>
                                        </p:tgtEl>
                                      </p:cBhvr>
                                    </p:animEffect>
                                    <p:anim calcmode="lin" valueType="num">
                                      <p:cBhvr>
                                        <p:cTn id="25" dur="1000" fill="hold"/>
                                        <p:tgtEl>
                                          <p:spTgt spid="6001">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600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9" grpId="1"/>
      <p:bldP spid="600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72"/>
        <p:cNvGrpSpPr/>
        <p:nvPr/>
      </p:nvGrpSpPr>
      <p:grpSpPr>
        <a:xfrm>
          <a:off x="0" y="0"/>
          <a:ext cx="0" cy="0"/>
          <a:chOff x="0" y="0"/>
          <a:chExt cx="0" cy="0"/>
        </a:xfrm>
      </p:grpSpPr>
      <p:sp>
        <p:nvSpPr>
          <p:cNvPr id="6074" name="Google Shape;6074;p34"/>
          <p:cNvSpPr txBox="1">
            <a:spLocks noGrp="1"/>
          </p:cNvSpPr>
          <p:nvPr>
            <p:ph type="ctrTitle"/>
          </p:nvPr>
        </p:nvSpPr>
        <p:spPr>
          <a:xfrm>
            <a:off x="888126" y="2193009"/>
            <a:ext cx="6593681" cy="1012899"/>
          </a:xfrm>
          <a:prstGeom prst="rect">
            <a:avLst/>
          </a:prstGeom>
        </p:spPr>
        <p:txBody>
          <a:bodyPr spcFirstLastPara="1" wrap="square" lIns="91425" tIns="91425" rIns="91425" bIns="91425" anchor="ctr" anchorCtr="0">
            <a:noAutofit/>
          </a:bodyPr>
          <a:lstStyle/>
          <a:p>
            <a:pPr lvl="0" algn="ctr" rtl="0">
              <a:spcBef>
                <a:spcPts val="0"/>
              </a:spcBef>
              <a:spcAft>
                <a:spcPts val="0"/>
              </a:spcAft>
            </a:pPr>
            <a:r>
              <a:rPr lang="en" sz="4800" b="1" dirty="0"/>
              <a:t>Data Exploration</a:t>
            </a:r>
            <a:br>
              <a:rPr lang="en" sz="4800" b="1" dirty="0"/>
            </a:br>
            <a:r>
              <a:rPr lang="en" sz="2800" b="1" dirty="0"/>
              <a:t>(Analytical Process)</a:t>
            </a:r>
            <a:endParaRPr sz="4800" b="1" dirty="0"/>
          </a:p>
        </p:txBody>
      </p:sp>
      <p:sp>
        <p:nvSpPr>
          <p:cNvPr id="6073" name="Google Shape;6073;p34"/>
          <p:cNvSpPr txBox="1">
            <a:spLocks noGrp="1"/>
          </p:cNvSpPr>
          <p:nvPr>
            <p:ph type="title" idx="4294967295"/>
          </p:nvPr>
        </p:nvSpPr>
        <p:spPr>
          <a:xfrm>
            <a:off x="1945035" y="1276969"/>
            <a:ext cx="4502259" cy="7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b="1" dirty="0"/>
              <a:t>03</a:t>
            </a:r>
            <a:endParaRPr sz="3600" b="1" dirty="0"/>
          </a:p>
        </p:txBody>
      </p:sp>
      <p:pic>
        <p:nvPicPr>
          <p:cNvPr id="8" name="Picture 7" descr="A picture containing wearing, toy, doll, dressed&#10;&#10;Description automatically generated">
            <a:extLst>
              <a:ext uri="{FF2B5EF4-FFF2-40B4-BE49-F238E27FC236}">
                <a16:creationId xmlns:a16="http://schemas.microsoft.com/office/drawing/2014/main" id="{BB4569A0-D642-D015-B817-31239FD9AD2F}"/>
              </a:ext>
            </a:extLst>
          </p:cNvPr>
          <p:cNvPicPr>
            <a:picLocks noChangeAspect="1"/>
          </p:cNvPicPr>
          <p:nvPr/>
        </p:nvPicPr>
        <p:blipFill>
          <a:blip r:embed="rId3"/>
          <a:stretch>
            <a:fillRect/>
          </a:stretch>
        </p:blipFill>
        <p:spPr>
          <a:xfrm>
            <a:off x="6118201" y="-255722"/>
            <a:ext cx="3056800"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073"/>
                                        </p:tgtEl>
                                        <p:attrNameLst>
                                          <p:attrName>style.visibility</p:attrName>
                                        </p:attrNameLst>
                                      </p:cBhvr>
                                      <p:to>
                                        <p:strVal val="visible"/>
                                      </p:to>
                                    </p:set>
                                    <p:anim calcmode="lin" valueType="num">
                                      <p:cBhvr additive="base">
                                        <p:cTn id="7" dur="500"/>
                                        <p:tgtEl>
                                          <p:spTgt spid="6073"/>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074"/>
                                        </p:tgtEl>
                                        <p:attrNameLst>
                                          <p:attrName>style.visibility</p:attrName>
                                        </p:attrNameLst>
                                      </p:cBhvr>
                                      <p:to>
                                        <p:strVal val="visible"/>
                                      </p:to>
                                    </p:set>
                                    <p:animEffect transition="in" filter="fade">
                                      <p:cBhvr>
                                        <p:cTn id="11" dur="500"/>
                                        <p:tgtEl>
                                          <p:spTgt spid="6074"/>
                                        </p:tgtEl>
                                      </p:cBhvr>
                                    </p:animEffect>
                                    <p:anim calcmode="lin" valueType="num">
                                      <p:cBhvr>
                                        <p:cTn id="12" dur="500" fill="hold"/>
                                        <p:tgtEl>
                                          <p:spTgt spid="6074"/>
                                        </p:tgtEl>
                                        <p:attrNameLst>
                                          <p:attrName>ppt_x</p:attrName>
                                        </p:attrNameLst>
                                      </p:cBhvr>
                                      <p:tavLst>
                                        <p:tav tm="0">
                                          <p:val>
                                            <p:strVal val="#ppt_x"/>
                                          </p:val>
                                        </p:tav>
                                        <p:tav tm="100000">
                                          <p:val>
                                            <p:strVal val="#ppt_x"/>
                                          </p:val>
                                        </p:tav>
                                      </p:tavLst>
                                    </p:anim>
                                    <p:anim calcmode="lin" valueType="num">
                                      <p:cBhvr>
                                        <p:cTn id="13" dur="500" fill="hold"/>
                                        <p:tgtEl>
                                          <p:spTgt spid="6074"/>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company name&#10;&#10;Description automatically generated">
            <a:extLst>
              <a:ext uri="{FF2B5EF4-FFF2-40B4-BE49-F238E27FC236}">
                <a16:creationId xmlns:a16="http://schemas.microsoft.com/office/drawing/2014/main" id="{61026E03-875C-7427-A259-6FC0456CCF4D}"/>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66267" y="895489"/>
            <a:ext cx="961357" cy="436554"/>
          </a:xfrm>
          <a:prstGeom prst="rect">
            <a:avLst/>
          </a:prstGeom>
        </p:spPr>
      </p:pic>
      <p:sp>
        <p:nvSpPr>
          <p:cNvPr id="5" name="Rectangle: Rounded Corners 4">
            <a:extLst>
              <a:ext uri="{FF2B5EF4-FFF2-40B4-BE49-F238E27FC236}">
                <a16:creationId xmlns:a16="http://schemas.microsoft.com/office/drawing/2014/main" id="{94CE0C65-AD93-D293-42F7-007F7BA27E11}"/>
              </a:ext>
            </a:extLst>
          </p:cNvPr>
          <p:cNvSpPr/>
          <p:nvPr/>
        </p:nvSpPr>
        <p:spPr>
          <a:xfrm>
            <a:off x="2237056" y="747441"/>
            <a:ext cx="1309608" cy="666427"/>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lvl="0" algn="ctr"/>
            <a:r>
              <a:rPr lang="en-CA" sz="1400" dirty="0"/>
              <a:t>Converted Data from JSON to CSV</a:t>
            </a:r>
          </a:p>
        </p:txBody>
      </p:sp>
      <p:pic>
        <p:nvPicPr>
          <p:cNvPr id="7" name="Picture 6" descr="Logo&#10;&#10;Description automatically generated">
            <a:extLst>
              <a:ext uri="{FF2B5EF4-FFF2-40B4-BE49-F238E27FC236}">
                <a16:creationId xmlns:a16="http://schemas.microsoft.com/office/drawing/2014/main" id="{A9E7841B-9ECD-E06F-6CF0-F827E6949B9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616191" y="862378"/>
            <a:ext cx="551490" cy="551490"/>
          </a:xfrm>
          <a:prstGeom prst="rect">
            <a:avLst/>
          </a:prstGeom>
        </p:spPr>
      </p:pic>
      <p:pic>
        <p:nvPicPr>
          <p:cNvPr id="10" name="Picture 9" descr="Icon&#10;&#10;Description automatically generated">
            <a:extLst>
              <a:ext uri="{FF2B5EF4-FFF2-40B4-BE49-F238E27FC236}">
                <a16:creationId xmlns:a16="http://schemas.microsoft.com/office/drawing/2014/main" id="{755B29C5-617B-BDA4-1F7D-9BEBCE74532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3996772" y="612178"/>
            <a:ext cx="448482" cy="448482"/>
          </a:xfrm>
          <a:prstGeom prst="rect">
            <a:avLst/>
          </a:prstGeom>
        </p:spPr>
      </p:pic>
      <p:sp>
        <p:nvSpPr>
          <p:cNvPr id="12" name="Rectangle: Rounded Corners 11">
            <a:extLst>
              <a:ext uri="{FF2B5EF4-FFF2-40B4-BE49-F238E27FC236}">
                <a16:creationId xmlns:a16="http://schemas.microsoft.com/office/drawing/2014/main" id="{B7CBDCFC-6989-3BFA-52DA-EACE1B3C84DC}"/>
              </a:ext>
            </a:extLst>
          </p:cNvPr>
          <p:cNvSpPr/>
          <p:nvPr/>
        </p:nvSpPr>
        <p:spPr>
          <a:xfrm>
            <a:off x="4561446" y="584058"/>
            <a:ext cx="1739953" cy="110812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lvl="0"/>
            <a:r>
              <a:rPr lang="en-CA" sz="1200" dirty="0">
                <a:solidFill>
                  <a:schemeClr val="bg1"/>
                </a:solidFill>
              </a:rPr>
              <a:t>Cleaned Data using Pandas</a:t>
            </a:r>
          </a:p>
          <a:p>
            <a:pPr lvl="0"/>
            <a:r>
              <a:rPr lang="en-CA" sz="1200" dirty="0">
                <a:solidFill>
                  <a:schemeClr val="bg1"/>
                </a:solidFill>
              </a:rPr>
              <a:t>Grouped by dates and merged participants per parameter </a:t>
            </a:r>
          </a:p>
        </p:txBody>
      </p:sp>
      <p:pic>
        <p:nvPicPr>
          <p:cNvPr id="17" name="Picture 16" descr="Logo, icon&#10;&#10;Description automatically generated">
            <a:extLst>
              <a:ext uri="{FF2B5EF4-FFF2-40B4-BE49-F238E27FC236}">
                <a16:creationId xmlns:a16="http://schemas.microsoft.com/office/drawing/2014/main" id="{5A74E92D-C9CA-F9FE-CA30-7FF5FBD83FD9}"/>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794956" y="1044607"/>
            <a:ext cx="876704" cy="287435"/>
          </a:xfrm>
          <a:prstGeom prst="rect">
            <a:avLst/>
          </a:prstGeom>
        </p:spPr>
      </p:pic>
      <p:sp>
        <p:nvSpPr>
          <p:cNvPr id="19" name="Rectangle: Rounded Corners 18">
            <a:extLst>
              <a:ext uri="{FF2B5EF4-FFF2-40B4-BE49-F238E27FC236}">
                <a16:creationId xmlns:a16="http://schemas.microsoft.com/office/drawing/2014/main" id="{6125ACFC-205B-43E7-2FA9-054736B921FA}"/>
              </a:ext>
            </a:extLst>
          </p:cNvPr>
          <p:cNvSpPr/>
          <p:nvPr/>
        </p:nvSpPr>
        <p:spPr>
          <a:xfrm>
            <a:off x="7718157" y="595704"/>
            <a:ext cx="1309608" cy="110812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lvl="0" algn="ctr"/>
            <a:r>
              <a:rPr lang="en-CA" sz="1200" dirty="0"/>
              <a:t>Created Box and Whisker plot to identify central tendency measures</a:t>
            </a:r>
          </a:p>
        </p:txBody>
      </p:sp>
      <p:sp>
        <p:nvSpPr>
          <p:cNvPr id="20" name="Arrow: Right 19">
            <a:extLst>
              <a:ext uri="{FF2B5EF4-FFF2-40B4-BE49-F238E27FC236}">
                <a16:creationId xmlns:a16="http://schemas.microsoft.com/office/drawing/2014/main" id="{CEA3E8D9-190B-33C1-56F0-A811E5A68E58}"/>
              </a:ext>
            </a:extLst>
          </p:cNvPr>
          <p:cNvSpPr/>
          <p:nvPr/>
        </p:nvSpPr>
        <p:spPr>
          <a:xfrm>
            <a:off x="1073630" y="961052"/>
            <a:ext cx="305230" cy="293499"/>
          </a:xfrm>
          <a:prstGeom prst="rightArrow">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4F927BF8-A11E-F33D-5AC3-1B970A16D28C}"/>
              </a:ext>
            </a:extLst>
          </p:cNvPr>
          <p:cNvSpPr/>
          <p:nvPr/>
        </p:nvSpPr>
        <p:spPr>
          <a:xfrm>
            <a:off x="3714821" y="945078"/>
            <a:ext cx="305230" cy="293499"/>
          </a:xfrm>
          <a:prstGeom prst="rightArrow">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pic>
        <p:nvPicPr>
          <p:cNvPr id="22" name="Picture 21" descr="Logo&#10;&#10;Description automatically generated">
            <a:extLst>
              <a:ext uri="{FF2B5EF4-FFF2-40B4-BE49-F238E27FC236}">
                <a16:creationId xmlns:a16="http://schemas.microsoft.com/office/drawing/2014/main" id="{793F8831-43A3-A1E0-E405-1E95CAEE3FD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975587" y="1168817"/>
            <a:ext cx="551490" cy="551490"/>
          </a:xfrm>
          <a:prstGeom prst="rect">
            <a:avLst/>
          </a:prstGeom>
        </p:spPr>
      </p:pic>
      <p:sp>
        <p:nvSpPr>
          <p:cNvPr id="23" name="Arrow: Right 22">
            <a:extLst>
              <a:ext uri="{FF2B5EF4-FFF2-40B4-BE49-F238E27FC236}">
                <a16:creationId xmlns:a16="http://schemas.microsoft.com/office/drawing/2014/main" id="{67D9BF54-0EBC-DEE9-6F62-FC0D134424D7}"/>
              </a:ext>
            </a:extLst>
          </p:cNvPr>
          <p:cNvSpPr/>
          <p:nvPr/>
        </p:nvSpPr>
        <p:spPr>
          <a:xfrm>
            <a:off x="6414848" y="1038544"/>
            <a:ext cx="305230" cy="293499"/>
          </a:xfrm>
          <a:prstGeom prst="rightArrow">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sp>
        <p:nvSpPr>
          <p:cNvPr id="24" name="Arrow: Right 23">
            <a:extLst>
              <a:ext uri="{FF2B5EF4-FFF2-40B4-BE49-F238E27FC236}">
                <a16:creationId xmlns:a16="http://schemas.microsoft.com/office/drawing/2014/main" id="{9E95D2BA-2B0F-0789-99BA-785AD5926074}"/>
              </a:ext>
            </a:extLst>
          </p:cNvPr>
          <p:cNvSpPr/>
          <p:nvPr/>
        </p:nvSpPr>
        <p:spPr>
          <a:xfrm rot="5400000">
            <a:off x="8105425" y="1852236"/>
            <a:ext cx="468718" cy="359852"/>
          </a:xfrm>
          <a:prstGeom prst="rightArrow">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pic>
        <p:nvPicPr>
          <p:cNvPr id="25" name="Picture 24">
            <a:extLst>
              <a:ext uri="{FF2B5EF4-FFF2-40B4-BE49-F238E27FC236}">
                <a16:creationId xmlns:a16="http://schemas.microsoft.com/office/drawing/2014/main" id="{23B875FB-74E3-ED48-20D7-695899358E64}"/>
              </a:ext>
            </a:extLst>
          </p:cNvPr>
          <p:cNvPicPr>
            <a:picLocks noChangeAspect="1"/>
          </p:cNvPicPr>
          <p:nvPr/>
        </p:nvPicPr>
        <p:blipFill>
          <a:blip r:embed="rId10"/>
          <a:stretch>
            <a:fillRect/>
          </a:stretch>
        </p:blipFill>
        <p:spPr>
          <a:xfrm>
            <a:off x="8551677" y="2425800"/>
            <a:ext cx="508055" cy="502410"/>
          </a:xfrm>
          <a:prstGeom prst="rect">
            <a:avLst/>
          </a:prstGeom>
        </p:spPr>
      </p:pic>
      <p:sp>
        <p:nvSpPr>
          <p:cNvPr id="26" name="Rectangle: Rounded Corners 25">
            <a:extLst>
              <a:ext uri="{FF2B5EF4-FFF2-40B4-BE49-F238E27FC236}">
                <a16:creationId xmlns:a16="http://schemas.microsoft.com/office/drawing/2014/main" id="{C51C487E-BE09-7609-9B9D-D0AFC54E1B54}"/>
              </a:ext>
            </a:extLst>
          </p:cNvPr>
          <p:cNvSpPr/>
          <p:nvPr/>
        </p:nvSpPr>
        <p:spPr>
          <a:xfrm>
            <a:off x="7028481" y="2396961"/>
            <a:ext cx="1491229" cy="59324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r>
              <a:rPr lang="en-CA" sz="1200" dirty="0"/>
              <a:t>Created ERD Diagram using Quick DBD platform</a:t>
            </a:r>
          </a:p>
        </p:txBody>
      </p:sp>
      <p:sp>
        <p:nvSpPr>
          <p:cNvPr id="27" name="Arrow: Left 26">
            <a:extLst>
              <a:ext uri="{FF2B5EF4-FFF2-40B4-BE49-F238E27FC236}">
                <a16:creationId xmlns:a16="http://schemas.microsoft.com/office/drawing/2014/main" id="{47ACCE7A-CE8C-E9F7-93F4-E461CBEEB53F}"/>
              </a:ext>
            </a:extLst>
          </p:cNvPr>
          <p:cNvSpPr/>
          <p:nvPr/>
        </p:nvSpPr>
        <p:spPr>
          <a:xfrm>
            <a:off x="6583766" y="2557221"/>
            <a:ext cx="305230" cy="301248"/>
          </a:xfrm>
          <a:prstGeom prst="leftArrow">
            <a:avLst/>
          </a:prstGeom>
          <a:solidFill>
            <a:srgbClr val="00B0F0"/>
          </a:solidFill>
        </p:spPr>
        <p:style>
          <a:lnRef idx="3">
            <a:schemeClr val="lt1"/>
          </a:lnRef>
          <a:fillRef idx="1">
            <a:schemeClr val="dk1"/>
          </a:fillRef>
          <a:effectRef idx="1">
            <a:schemeClr val="dk1"/>
          </a:effectRef>
          <a:fontRef idx="minor">
            <a:schemeClr val="lt1"/>
          </a:fontRef>
        </p:style>
        <p:txBody>
          <a:bodyPr rtlCol="0" anchor="ctr"/>
          <a:lstStyle/>
          <a:p>
            <a:pPr algn="ctr"/>
            <a:endParaRPr lang="en-CA"/>
          </a:p>
        </p:txBody>
      </p:sp>
      <p:pic>
        <p:nvPicPr>
          <p:cNvPr id="29" name="Picture 28" descr="Icon&#10;&#10;Description automatically generated">
            <a:extLst>
              <a:ext uri="{FF2B5EF4-FFF2-40B4-BE49-F238E27FC236}">
                <a16:creationId xmlns:a16="http://schemas.microsoft.com/office/drawing/2014/main" id="{0D312010-5027-A66B-5F1B-FB7014B8C56A}"/>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5921080" y="2396961"/>
            <a:ext cx="592943" cy="666405"/>
          </a:xfrm>
          <a:prstGeom prst="rect">
            <a:avLst/>
          </a:prstGeom>
        </p:spPr>
      </p:pic>
      <p:sp>
        <p:nvSpPr>
          <p:cNvPr id="31" name="Rectangle: Rounded Corners 30">
            <a:extLst>
              <a:ext uri="{FF2B5EF4-FFF2-40B4-BE49-F238E27FC236}">
                <a16:creationId xmlns:a16="http://schemas.microsoft.com/office/drawing/2014/main" id="{1474D2AB-BC4E-AA60-4BD4-CB22E845D625}"/>
              </a:ext>
            </a:extLst>
          </p:cNvPr>
          <p:cNvSpPr/>
          <p:nvPr/>
        </p:nvSpPr>
        <p:spPr>
          <a:xfrm>
            <a:off x="4389016" y="2433542"/>
            <a:ext cx="1491229" cy="59324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lvl="0" algn="ctr"/>
            <a:r>
              <a:rPr lang="en-CA" sz="1200" dirty="0"/>
              <a:t>Created account on account for Data storage </a:t>
            </a:r>
          </a:p>
        </p:txBody>
      </p:sp>
      <p:sp>
        <p:nvSpPr>
          <p:cNvPr id="32" name="Rectangle: Rounded Corners 31">
            <a:extLst>
              <a:ext uri="{FF2B5EF4-FFF2-40B4-BE49-F238E27FC236}">
                <a16:creationId xmlns:a16="http://schemas.microsoft.com/office/drawing/2014/main" id="{9173C11E-EDDF-4D7B-14C2-CA300A5AA0EB}"/>
              </a:ext>
            </a:extLst>
          </p:cNvPr>
          <p:cNvSpPr/>
          <p:nvPr/>
        </p:nvSpPr>
        <p:spPr>
          <a:xfrm>
            <a:off x="1407986" y="2317314"/>
            <a:ext cx="1964106" cy="83161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CA" sz="1200" dirty="0"/>
              <a:t>Using SQL commands on PgAdmin4 imported tables from local to pgAdmin4 using Heroku host</a:t>
            </a:r>
          </a:p>
        </p:txBody>
      </p:sp>
      <p:pic>
        <p:nvPicPr>
          <p:cNvPr id="37" name="Picture 36" descr="Icon&#10;&#10;Description automatically generated">
            <a:extLst>
              <a:ext uri="{FF2B5EF4-FFF2-40B4-BE49-F238E27FC236}">
                <a16:creationId xmlns:a16="http://schemas.microsoft.com/office/drawing/2014/main" id="{29B86223-7A14-725D-4466-C36E0D6B6B52}"/>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3352686" y="2180768"/>
            <a:ext cx="581384" cy="646331"/>
          </a:xfrm>
          <a:prstGeom prst="rect">
            <a:avLst/>
          </a:prstGeom>
        </p:spPr>
      </p:pic>
      <p:sp>
        <p:nvSpPr>
          <p:cNvPr id="38" name="TextBox 37">
            <a:extLst>
              <a:ext uri="{FF2B5EF4-FFF2-40B4-BE49-F238E27FC236}">
                <a16:creationId xmlns:a16="http://schemas.microsoft.com/office/drawing/2014/main" id="{724FFCDA-3378-3D90-F4C1-CFEF597D01BB}"/>
              </a:ext>
            </a:extLst>
          </p:cNvPr>
          <p:cNvSpPr txBox="1"/>
          <p:nvPr/>
        </p:nvSpPr>
        <p:spPr>
          <a:xfrm>
            <a:off x="3140342" y="5546012"/>
            <a:ext cx="982045" cy="646331"/>
          </a:xfrm>
          <a:prstGeom prst="rect">
            <a:avLst/>
          </a:prstGeom>
          <a:noFill/>
        </p:spPr>
        <p:txBody>
          <a:bodyPr wrap="square" rtlCol="0">
            <a:spAutoFit/>
          </a:bodyPr>
          <a:lstStyle/>
          <a:p>
            <a:r>
              <a:rPr lang="en-CA" sz="900">
                <a:hlinkClick r:id="rId14" tooltip="https://hocomain.blogspot.com/2015/10/cambiar-tipo-de-dato-postgresql.html"/>
              </a:rPr>
              <a:t>This Photo</a:t>
            </a:r>
            <a:r>
              <a:rPr lang="en-CA" sz="900"/>
              <a:t> by Unknown Author is licensed under </a:t>
            </a:r>
            <a:r>
              <a:rPr lang="en-CA" sz="900">
                <a:hlinkClick r:id="rId15" tooltip="https://creativecommons.org/licenses/by-nc/3.0/"/>
              </a:rPr>
              <a:t>CC BY-NC</a:t>
            </a:r>
            <a:endParaRPr lang="en-CA" sz="900"/>
          </a:p>
        </p:txBody>
      </p:sp>
      <p:pic>
        <p:nvPicPr>
          <p:cNvPr id="39" name="Picture 38" descr="Icon&#10;&#10;Description automatically generated">
            <a:extLst>
              <a:ext uri="{FF2B5EF4-FFF2-40B4-BE49-F238E27FC236}">
                <a16:creationId xmlns:a16="http://schemas.microsoft.com/office/drawing/2014/main" id="{D6551631-0ED6-78BB-DC34-648A955122BC}"/>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478943" y="2833547"/>
            <a:ext cx="312442" cy="351152"/>
          </a:xfrm>
          <a:prstGeom prst="rect">
            <a:avLst/>
          </a:prstGeom>
        </p:spPr>
      </p:pic>
      <p:pic>
        <p:nvPicPr>
          <p:cNvPr id="41" name="Picture 40" descr="Icon&#10;&#10;Description automatically generated">
            <a:extLst>
              <a:ext uri="{FF2B5EF4-FFF2-40B4-BE49-F238E27FC236}">
                <a16:creationId xmlns:a16="http://schemas.microsoft.com/office/drawing/2014/main" id="{DD2DD1AE-95CA-A880-9F3B-EA9C7CD0A576}"/>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379875" y="3866449"/>
            <a:ext cx="998986" cy="998986"/>
          </a:xfrm>
          <a:prstGeom prst="rect">
            <a:avLst/>
          </a:prstGeom>
        </p:spPr>
      </p:pic>
      <p:sp>
        <p:nvSpPr>
          <p:cNvPr id="44" name="Arrow: Bent 43">
            <a:extLst>
              <a:ext uri="{FF2B5EF4-FFF2-40B4-BE49-F238E27FC236}">
                <a16:creationId xmlns:a16="http://schemas.microsoft.com/office/drawing/2014/main" id="{6B7353F6-F750-DB63-5F3B-1191A566C632}"/>
              </a:ext>
            </a:extLst>
          </p:cNvPr>
          <p:cNvSpPr/>
          <p:nvPr/>
        </p:nvSpPr>
        <p:spPr>
          <a:xfrm rot="16200000" flipH="1">
            <a:off x="450162" y="2787469"/>
            <a:ext cx="909412" cy="759417"/>
          </a:xfrm>
          <a:prstGeom prst="bentArrow">
            <a:avLst>
              <a:gd name="adj1" fmla="val 25000"/>
              <a:gd name="adj2" fmla="val 36586"/>
              <a:gd name="adj3" fmla="val 25000"/>
              <a:gd name="adj4" fmla="val 43750"/>
            </a:avLst>
          </a:prstGeom>
          <a:solidFill>
            <a:srgbClr val="00B0F0"/>
          </a:solidFill>
          <a:ln>
            <a:solidFill>
              <a:schemeClr val="tx1"/>
            </a:solidFill>
          </a:ln>
          <a:effectLst>
            <a:glow rad="63500">
              <a:schemeClr val="accent3">
                <a:satMod val="175000"/>
                <a:alpha val="40000"/>
              </a:schemeClr>
            </a:glow>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5" name="Rectangle: Rounded Corners 44">
            <a:extLst>
              <a:ext uri="{FF2B5EF4-FFF2-40B4-BE49-F238E27FC236}">
                <a16:creationId xmlns:a16="http://schemas.microsoft.com/office/drawing/2014/main" id="{46DDDCEC-5A1D-80CE-613F-E2F69FCB8EB3}"/>
              </a:ext>
            </a:extLst>
          </p:cNvPr>
          <p:cNvSpPr/>
          <p:nvPr/>
        </p:nvSpPr>
        <p:spPr>
          <a:xfrm>
            <a:off x="1428784" y="3890204"/>
            <a:ext cx="1964106" cy="831611"/>
          </a:xfrm>
          <a:prstGeom prst="roundRect">
            <a:avLst/>
          </a:prstGeom>
          <a:solidFill>
            <a:srgbClr val="00B0F0"/>
          </a:solidFill>
        </p:spPr>
        <p:style>
          <a:lnRef idx="1">
            <a:schemeClr val="accent3"/>
          </a:lnRef>
          <a:fillRef idx="2">
            <a:schemeClr val="accent3"/>
          </a:fillRef>
          <a:effectRef idx="1">
            <a:schemeClr val="accent3"/>
          </a:effectRef>
          <a:fontRef idx="minor">
            <a:schemeClr val="dk1"/>
          </a:fontRef>
        </p:style>
        <p:txBody>
          <a:bodyPr rtlCol="0" anchor="ctr"/>
          <a:lstStyle/>
          <a:p>
            <a:pPr lvl="0" algn="ctr"/>
            <a:r>
              <a:rPr lang="en-CA" sz="1400" b="1" dirty="0">
                <a:solidFill>
                  <a:srgbClr val="FFFF00"/>
                </a:solidFill>
              </a:rPr>
              <a:t>Used LGBM Regressor for Machine Learning and calculated MAPE</a:t>
            </a:r>
          </a:p>
        </p:txBody>
      </p:sp>
      <p:pic>
        <p:nvPicPr>
          <p:cNvPr id="46" name="Picture 45" descr="Logo, icon&#10;&#10;Description automatically generated">
            <a:extLst>
              <a:ext uri="{FF2B5EF4-FFF2-40B4-BE49-F238E27FC236}">
                <a16:creationId xmlns:a16="http://schemas.microsoft.com/office/drawing/2014/main" id="{9E8C4E62-3C80-E355-0272-840746E4E0A9}"/>
              </a:ext>
            </a:extLst>
          </p:cNvPr>
          <p:cNvPicPr>
            <a:picLocks noChangeAspect="1"/>
          </p:cNvPicPr>
          <p:nvPr/>
        </p:nvPicPr>
        <p:blipFill>
          <a:blip r:embed="rId18">
            <a:duotone>
              <a:schemeClr val="accent3">
                <a:shade val="45000"/>
                <a:satMod val="135000"/>
              </a:schemeClr>
              <a:prstClr val="white"/>
            </a:duotone>
            <a:extLst>
              <a:ext uri="{BEBA8EAE-BF5A-486C-A8C5-ECC9F3942E4B}">
                <a14:imgProps xmlns:a14="http://schemas.microsoft.com/office/drawing/2010/main">
                  <a14:imgLayer r:embed="rId19">
                    <a14:imgEffect>
                      <a14:sharpenSoften amount="50000"/>
                    </a14:imgEffect>
                  </a14:imgLayer>
                </a14:imgProps>
              </a:ext>
              <a:ext uri="{837473B0-CC2E-450A-ABE3-18F120FF3D39}">
                <a1611:picAttrSrcUrl xmlns:a1611="http://schemas.microsoft.com/office/drawing/2016/11/main" r:id="rId9"/>
              </a:ext>
            </a:extLst>
          </a:blip>
          <a:stretch>
            <a:fillRect/>
          </a:stretch>
        </p:blipFill>
        <p:spPr>
          <a:xfrm>
            <a:off x="3827253" y="4106416"/>
            <a:ext cx="1047125" cy="343309"/>
          </a:xfrm>
          <a:prstGeom prst="rect">
            <a:avLst/>
          </a:prstGeom>
        </p:spPr>
      </p:pic>
      <p:sp>
        <p:nvSpPr>
          <p:cNvPr id="47" name="Rectangle: Rounded Corners 46">
            <a:extLst>
              <a:ext uri="{FF2B5EF4-FFF2-40B4-BE49-F238E27FC236}">
                <a16:creationId xmlns:a16="http://schemas.microsoft.com/office/drawing/2014/main" id="{3BC8FFFF-22C0-74D4-2A1D-2DDF0F2C34FC}"/>
              </a:ext>
            </a:extLst>
          </p:cNvPr>
          <p:cNvSpPr/>
          <p:nvPr/>
        </p:nvSpPr>
        <p:spPr>
          <a:xfrm>
            <a:off x="4990884" y="3621885"/>
            <a:ext cx="1964105" cy="124355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lvl="0" algn="ctr"/>
            <a:r>
              <a:rPr lang="en-CA" sz="1400" dirty="0"/>
              <a:t>Created Dashboard into Tableau Desktop then developed alert system and list for selected ranges </a:t>
            </a:r>
          </a:p>
        </p:txBody>
      </p:sp>
      <p:sp>
        <p:nvSpPr>
          <p:cNvPr id="48" name="Arrow: Left 47">
            <a:extLst>
              <a:ext uri="{FF2B5EF4-FFF2-40B4-BE49-F238E27FC236}">
                <a16:creationId xmlns:a16="http://schemas.microsoft.com/office/drawing/2014/main" id="{4D2D2BB4-D452-8140-6734-6513F9F0ABC3}"/>
              </a:ext>
            </a:extLst>
          </p:cNvPr>
          <p:cNvSpPr/>
          <p:nvPr/>
        </p:nvSpPr>
        <p:spPr>
          <a:xfrm>
            <a:off x="3966037" y="2579538"/>
            <a:ext cx="305230" cy="301248"/>
          </a:xfrm>
          <a:prstGeom prst="leftArrow">
            <a:avLst/>
          </a:prstGeom>
          <a:solidFill>
            <a:srgbClr val="00B0F0"/>
          </a:solidFill>
        </p:spPr>
        <p:style>
          <a:lnRef idx="3">
            <a:schemeClr val="lt1"/>
          </a:lnRef>
          <a:fillRef idx="1">
            <a:schemeClr val="dk1"/>
          </a:fillRef>
          <a:effectRef idx="1">
            <a:schemeClr val="dk1"/>
          </a:effectRef>
          <a:fontRef idx="minor">
            <a:schemeClr val="lt1"/>
          </a:fontRef>
        </p:style>
        <p:txBody>
          <a:bodyPr rtlCol="0" anchor="ctr"/>
          <a:lstStyle/>
          <a:p>
            <a:pPr algn="ctr"/>
            <a:endParaRPr lang="en-CA"/>
          </a:p>
        </p:txBody>
      </p:sp>
      <p:sp>
        <p:nvSpPr>
          <p:cNvPr id="49" name="Arrow: Right 48">
            <a:extLst>
              <a:ext uri="{FF2B5EF4-FFF2-40B4-BE49-F238E27FC236}">
                <a16:creationId xmlns:a16="http://schemas.microsoft.com/office/drawing/2014/main" id="{5E232602-743F-EB18-DDD0-545DA3CB6F6A}"/>
              </a:ext>
            </a:extLst>
          </p:cNvPr>
          <p:cNvSpPr/>
          <p:nvPr/>
        </p:nvSpPr>
        <p:spPr>
          <a:xfrm>
            <a:off x="3486155" y="4162290"/>
            <a:ext cx="305230" cy="293499"/>
          </a:xfrm>
          <a:prstGeom prst="rightArrow">
            <a:avLst/>
          </a:prstGeom>
          <a:solidFill>
            <a:srgbClr val="00B0F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CA"/>
          </a:p>
        </p:txBody>
      </p:sp>
      <p:sp>
        <p:nvSpPr>
          <p:cNvPr id="50" name="Google Shape;5999;p32">
            <a:extLst>
              <a:ext uri="{FF2B5EF4-FFF2-40B4-BE49-F238E27FC236}">
                <a16:creationId xmlns:a16="http://schemas.microsoft.com/office/drawing/2014/main" id="{E25C8737-232C-176F-AEB9-3FE65DF3DCC3}"/>
              </a:ext>
            </a:extLst>
          </p:cNvPr>
          <p:cNvSpPr txBox="1">
            <a:spLocks/>
          </p:cNvSpPr>
          <p:nvPr/>
        </p:nvSpPr>
        <p:spPr>
          <a:xfrm>
            <a:off x="39517" y="-47180"/>
            <a:ext cx="3768980" cy="614666"/>
          </a:xfrm>
          <a:prstGeom prst="rect">
            <a:avLst/>
          </a:prstGeom>
        </p:spPr>
        <p:txBody>
          <a:bodyPr spcFirstLastPara="1" vert="horz" wrap="square" lIns="91425" tIns="91425" rIns="91425" bIns="91425" rtlCol="0" anchor="b" anchorCtr="0">
            <a:noAutofit/>
          </a:bodyPr>
          <a:lstStyle>
            <a:lvl1pPr algn="l" defTabSz="685800" rtl="0" eaLnBrk="1" latinLnBrk="0" hangingPunct="1">
              <a:lnSpc>
                <a:spcPct val="90000"/>
              </a:lnSpc>
              <a:spcBef>
                <a:spcPct val="0"/>
              </a:spcBef>
              <a:buNone/>
              <a:defRPr sz="27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CA" sz="2800" b="1" dirty="0">
                <a:solidFill>
                  <a:schemeClr val="bg1"/>
                </a:solidFill>
              </a:rPr>
              <a:t>ANALYTICAL PROCESS</a:t>
            </a:r>
          </a:p>
        </p:txBody>
      </p:sp>
    </p:spTree>
    <p:extLst>
      <p:ext uri="{BB962C8B-B14F-4D97-AF65-F5344CB8AC3E}">
        <p14:creationId xmlns:p14="http://schemas.microsoft.com/office/powerpoint/2010/main" val="1462440827"/>
      </p:ext>
    </p:extLst>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iterate type="lt">
                                    <p:tmPct val="0"/>
                                  </p:iterate>
                                  <p:childTnLst>
                                    <p:set>
                                      <p:cBhvr>
                                        <p:cTn id="6" dur="1" fill="hold">
                                          <p:stCondLst>
                                            <p:cond delay="0"/>
                                          </p:stCondLst>
                                        </p:cTn>
                                        <p:tgtEl>
                                          <p:spTgt spid="50"/>
                                        </p:tgtEl>
                                        <p:attrNameLst>
                                          <p:attrName>style.visibility</p:attrName>
                                        </p:attrNameLst>
                                      </p:cBhvr>
                                      <p:to>
                                        <p:strVal val="visible"/>
                                      </p:to>
                                    </p:set>
                                    <p:animEffect transition="in" filter="randombar(vertical)">
                                      <p:cBhvr>
                                        <p:cTn id="7" dur="500"/>
                                        <p:tgtEl>
                                          <p:spTgt spid="50"/>
                                        </p:tgtEl>
                                      </p:cBhvr>
                                    </p:animEffect>
                                  </p:childTnLst>
                                </p:cTn>
                              </p:par>
                              <p:par>
                                <p:cTn id="8" presetID="3" presetClass="emph" presetSubtype="2" repeatCount="indefinite" autoRev="1" fill="hold" grpId="1" nodeType="withEffect">
                                  <p:stCondLst>
                                    <p:cond delay="0"/>
                                  </p:stCondLst>
                                  <p:iterate type="lt">
                                    <p:tmPct val="10000"/>
                                  </p:iterate>
                                  <p:childTnLst>
                                    <p:animClr clrSpc="rgb" dir="cw">
                                      <p:cBhvr override="childStyle">
                                        <p:cTn id="9" dur="500" fill="hold"/>
                                        <p:tgtEl>
                                          <p:spTgt spid="50"/>
                                        </p:tgtEl>
                                        <p:attrNameLst>
                                          <p:attrName>style.color</p:attrName>
                                        </p:attrNameLst>
                                      </p:cBhvr>
                                      <p:to>
                                        <a:schemeClr val="tx1"/>
                                      </p:to>
                                    </p:animClr>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 calcmode="lin" valueType="num">
                                      <p:cBhvr>
                                        <p:cTn id="21" dur="500" fill="hold"/>
                                        <p:tgtEl>
                                          <p:spTgt spid="20"/>
                                        </p:tgtEl>
                                        <p:attrNameLst>
                                          <p:attrName>style.rotation</p:attrName>
                                        </p:attrNameLst>
                                      </p:cBhvr>
                                      <p:tavLst>
                                        <p:tav tm="0">
                                          <p:val>
                                            <p:fltVal val="90"/>
                                          </p:val>
                                        </p:tav>
                                        <p:tav tm="100000">
                                          <p:val>
                                            <p:fltVal val="0"/>
                                          </p:val>
                                        </p:tav>
                                      </p:tavLst>
                                    </p:anim>
                                    <p:animEffect transition="in" filter="fade">
                                      <p:cBhvr>
                                        <p:cTn id="22" dur="500"/>
                                        <p:tgtEl>
                                          <p:spTgt spid="20"/>
                                        </p:tgtEl>
                                      </p:cBhvr>
                                    </p:animEffect>
                                  </p:childTnLst>
                                </p:cTn>
                              </p:par>
                            </p:childTnLst>
                          </p:cTn>
                        </p:par>
                        <p:par>
                          <p:cTn id="23" fill="hold">
                            <p:stCondLst>
                              <p:cond delay="500"/>
                            </p:stCondLst>
                            <p:childTnLst>
                              <p:par>
                                <p:cTn id="24" presetID="2" presetClass="entr" presetSubtype="2"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2"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par>
                          <p:cTn id="38" fill="hold">
                            <p:stCondLst>
                              <p:cond delay="500"/>
                            </p:stCondLst>
                            <p:childTnLst>
                              <p:par>
                                <p:cTn id="39" presetID="2" presetClass="entr" presetSubtype="2"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1+#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childTnLst>
                          </p:cTn>
                        </p:par>
                        <p:par>
                          <p:cTn id="43" fill="hold">
                            <p:stCondLst>
                              <p:cond delay="1000"/>
                            </p:stCondLst>
                            <p:childTnLst>
                              <p:par>
                                <p:cTn id="44" presetID="2" presetClass="entr" presetSubtype="2"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500" fill="hold"/>
                                        <p:tgtEl>
                                          <p:spTgt spid="22"/>
                                        </p:tgtEl>
                                        <p:attrNameLst>
                                          <p:attrName>ppt_x</p:attrName>
                                        </p:attrNameLst>
                                      </p:cBhvr>
                                      <p:tavLst>
                                        <p:tav tm="0">
                                          <p:val>
                                            <p:strVal val="1+#ppt_w/2"/>
                                          </p:val>
                                        </p:tav>
                                        <p:tav tm="100000">
                                          <p:val>
                                            <p:strVal val="#ppt_x"/>
                                          </p:val>
                                        </p:tav>
                                      </p:tavLst>
                                    </p:anim>
                                    <p:anim calcmode="lin" valueType="num">
                                      <p:cBhvr additive="base">
                                        <p:cTn id="47" dur="500" fill="hold"/>
                                        <p:tgtEl>
                                          <p:spTgt spid="22"/>
                                        </p:tgtEl>
                                        <p:attrNameLst>
                                          <p:attrName>ppt_y</p:attrName>
                                        </p:attrNameLst>
                                      </p:cBhvr>
                                      <p:tavLst>
                                        <p:tav tm="0">
                                          <p:val>
                                            <p:strVal val="#ppt_y"/>
                                          </p:val>
                                        </p:tav>
                                        <p:tav tm="100000">
                                          <p:val>
                                            <p:strVal val="#ppt_y"/>
                                          </p:val>
                                        </p:tav>
                                      </p:tavLst>
                                    </p:anim>
                                  </p:childTnLst>
                                </p:cTn>
                              </p:par>
                            </p:childTnLst>
                          </p:cTn>
                        </p:par>
                        <p:par>
                          <p:cTn id="48" fill="hold">
                            <p:stCondLst>
                              <p:cond delay="1500"/>
                            </p:stCondLst>
                            <p:childTnLst>
                              <p:par>
                                <p:cTn id="49" presetID="2" presetClass="entr" presetSubtype="2"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1+#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randombar(horizontal)">
                                      <p:cBhvr>
                                        <p:cTn id="57" dur="500"/>
                                        <p:tgtEl>
                                          <p:spTgt spid="23"/>
                                        </p:tgtEl>
                                      </p:cBhvr>
                                    </p:animEffect>
                                  </p:childTnLst>
                                </p:cTn>
                              </p:par>
                            </p:childTnLst>
                          </p:cTn>
                        </p:par>
                        <p:par>
                          <p:cTn id="58" fill="hold">
                            <p:stCondLst>
                              <p:cond delay="500"/>
                            </p:stCondLst>
                            <p:childTnLst>
                              <p:par>
                                <p:cTn id="59" presetID="2" presetClass="entr" presetSubtype="3" fill="hold" nodeType="after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1+#ppt_w/2"/>
                                          </p:val>
                                        </p:tav>
                                        <p:tav tm="100000">
                                          <p:val>
                                            <p:strVal val="#ppt_x"/>
                                          </p:val>
                                        </p:tav>
                                      </p:tavLst>
                                    </p:anim>
                                    <p:anim calcmode="lin" valueType="num">
                                      <p:cBhvr additive="base">
                                        <p:cTn id="62" dur="500" fill="hold"/>
                                        <p:tgtEl>
                                          <p:spTgt spid="17"/>
                                        </p:tgtEl>
                                        <p:attrNameLst>
                                          <p:attrName>ppt_y</p:attrName>
                                        </p:attrNameLst>
                                      </p:cBhvr>
                                      <p:tavLst>
                                        <p:tav tm="0">
                                          <p:val>
                                            <p:strVal val="0-#ppt_h/2"/>
                                          </p:val>
                                        </p:tav>
                                        <p:tav tm="100000">
                                          <p:val>
                                            <p:strVal val="#ppt_y"/>
                                          </p:val>
                                        </p:tav>
                                      </p:tavLst>
                                    </p:anim>
                                  </p:childTnLst>
                                </p:cTn>
                              </p:par>
                            </p:childTnLst>
                          </p:cTn>
                        </p:par>
                        <p:par>
                          <p:cTn id="63" fill="hold">
                            <p:stCondLst>
                              <p:cond delay="1000"/>
                            </p:stCondLst>
                            <p:childTnLst>
                              <p:par>
                                <p:cTn id="64" presetID="2" presetClass="entr" presetSubtype="3"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additive="base">
                                        <p:cTn id="66" dur="500" fill="hold"/>
                                        <p:tgtEl>
                                          <p:spTgt spid="19"/>
                                        </p:tgtEl>
                                        <p:attrNameLst>
                                          <p:attrName>ppt_x</p:attrName>
                                        </p:attrNameLst>
                                      </p:cBhvr>
                                      <p:tavLst>
                                        <p:tav tm="0">
                                          <p:val>
                                            <p:strVal val="1+#ppt_w/2"/>
                                          </p:val>
                                        </p:tav>
                                        <p:tav tm="100000">
                                          <p:val>
                                            <p:strVal val="#ppt_x"/>
                                          </p:val>
                                        </p:tav>
                                      </p:tavLst>
                                    </p:anim>
                                    <p:anim calcmode="lin" valueType="num">
                                      <p:cBhvr additive="base">
                                        <p:cTn id="67"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par>
                          <p:cTn id="73" fill="hold">
                            <p:stCondLst>
                              <p:cond delay="500"/>
                            </p:stCondLst>
                            <p:childTnLst>
                              <p:par>
                                <p:cTn id="74" presetID="2" presetClass="entr" presetSubtype="8" fill="hold" nodeType="afterEffect">
                                  <p:stCondLst>
                                    <p:cond delay="0"/>
                                  </p:stCondLst>
                                  <p:childTnLst>
                                    <p:set>
                                      <p:cBhvr>
                                        <p:cTn id="75" dur="1" fill="hold">
                                          <p:stCondLst>
                                            <p:cond delay="0"/>
                                          </p:stCondLst>
                                        </p:cTn>
                                        <p:tgtEl>
                                          <p:spTgt spid="25"/>
                                        </p:tgtEl>
                                        <p:attrNameLst>
                                          <p:attrName>style.visibility</p:attrName>
                                        </p:attrNameLst>
                                      </p:cBhvr>
                                      <p:to>
                                        <p:strVal val="visible"/>
                                      </p:to>
                                    </p:set>
                                    <p:anim calcmode="lin" valueType="num">
                                      <p:cBhvr additive="base">
                                        <p:cTn id="76" dur="500" fill="hold"/>
                                        <p:tgtEl>
                                          <p:spTgt spid="25"/>
                                        </p:tgtEl>
                                        <p:attrNameLst>
                                          <p:attrName>ppt_x</p:attrName>
                                        </p:attrNameLst>
                                      </p:cBhvr>
                                      <p:tavLst>
                                        <p:tav tm="0">
                                          <p:val>
                                            <p:strVal val="0-#ppt_w/2"/>
                                          </p:val>
                                        </p:tav>
                                        <p:tav tm="100000">
                                          <p:val>
                                            <p:strVal val="#ppt_x"/>
                                          </p:val>
                                        </p:tav>
                                      </p:tavLst>
                                    </p:anim>
                                    <p:anim calcmode="lin" valueType="num">
                                      <p:cBhvr additive="base">
                                        <p:cTn id="77" dur="500" fill="hold"/>
                                        <p:tgtEl>
                                          <p:spTgt spid="25"/>
                                        </p:tgtEl>
                                        <p:attrNameLst>
                                          <p:attrName>ppt_y</p:attrName>
                                        </p:attrNameLst>
                                      </p:cBhvr>
                                      <p:tavLst>
                                        <p:tav tm="0">
                                          <p:val>
                                            <p:strVal val="#ppt_y"/>
                                          </p:val>
                                        </p:tav>
                                        <p:tav tm="100000">
                                          <p:val>
                                            <p:strVal val="#ppt_y"/>
                                          </p:val>
                                        </p:tav>
                                      </p:tavLst>
                                    </p:anim>
                                  </p:childTnLst>
                                </p:cTn>
                              </p:par>
                            </p:childTnLst>
                          </p:cTn>
                        </p:par>
                        <p:par>
                          <p:cTn id="78" fill="hold">
                            <p:stCondLst>
                              <p:cond delay="1000"/>
                            </p:stCondLst>
                            <p:childTnLst>
                              <p:par>
                                <p:cTn id="79" presetID="2" presetClass="entr" presetSubtype="8"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 calcmode="lin" valueType="num">
                                      <p:cBhvr additive="base">
                                        <p:cTn id="81" dur="500" fill="hold"/>
                                        <p:tgtEl>
                                          <p:spTgt spid="26"/>
                                        </p:tgtEl>
                                        <p:attrNameLst>
                                          <p:attrName>ppt_x</p:attrName>
                                        </p:attrNameLst>
                                      </p:cBhvr>
                                      <p:tavLst>
                                        <p:tav tm="0">
                                          <p:val>
                                            <p:strVal val="0-#ppt_w/2"/>
                                          </p:val>
                                        </p:tav>
                                        <p:tav tm="100000">
                                          <p:val>
                                            <p:strVal val="#ppt_x"/>
                                          </p:val>
                                        </p:tav>
                                      </p:tavLst>
                                    </p:anim>
                                    <p:anim calcmode="lin" valueType="num">
                                      <p:cBhvr additive="base">
                                        <p:cTn id="82"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par>
                          <p:cTn id="88" fill="hold">
                            <p:stCondLst>
                              <p:cond delay="500"/>
                            </p:stCondLst>
                            <p:childTnLst>
                              <p:par>
                                <p:cTn id="89" presetID="2" presetClass="entr" presetSubtype="4" fill="hold" nodeType="after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additive="base">
                                        <p:cTn id="91" dur="500" fill="hold"/>
                                        <p:tgtEl>
                                          <p:spTgt spid="29"/>
                                        </p:tgtEl>
                                        <p:attrNameLst>
                                          <p:attrName>ppt_x</p:attrName>
                                        </p:attrNameLst>
                                      </p:cBhvr>
                                      <p:tavLst>
                                        <p:tav tm="0">
                                          <p:val>
                                            <p:strVal val="#ppt_x"/>
                                          </p:val>
                                        </p:tav>
                                        <p:tav tm="100000">
                                          <p:val>
                                            <p:strVal val="#ppt_x"/>
                                          </p:val>
                                        </p:tav>
                                      </p:tavLst>
                                    </p:anim>
                                    <p:anim calcmode="lin" valueType="num">
                                      <p:cBhvr additive="base">
                                        <p:cTn id="92" dur="500" fill="hold"/>
                                        <p:tgtEl>
                                          <p:spTgt spid="29"/>
                                        </p:tgtEl>
                                        <p:attrNameLst>
                                          <p:attrName>ppt_y</p:attrName>
                                        </p:attrNameLst>
                                      </p:cBhvr>
                                      <p:tavLst>
                                        <p:tav tm="0">
                                          <p:val>
                                            <p:strVal val="1+#ppt_h/2"/>
                                          </p:val>
                                        </p:tav>
                                        <p:tav tm="100000">
                                          <p:val>
                                            <p:strVal val="#ppt_y"/>
                                          </p:val>
                                        </p:tav>
                                      </p:tavLst>
                                    </p:anim>
                                  </p:childTnLst>
                                </p:cTn>
                              </p:par>
                            </p:childTnLst>
                          </p:cTn>
                        </p:par>
                        <p:par>
                          <p:cTn id="93" fill="hold">
                            <p:stCondLst>
                              <p:cond delay="1000"/>
                            </p:stCondLst>
                            <p:childTnLst>
                              <p:par>
                                <p:cTn id="94" presetID="2" presetClass="entr" presetSubtype="4" fill="hold" grpId="0" nodeType="afterEffect">
                                  <p:stCondLst>
                                    <p:cond delay="0"/>
                                  </p:stCondLst>
                                  <p:childTnLst>
                                    <p:set>
                                      <p:cBhvr>
                                        <p:cTn id="95" dur="1" fill="hold">
                                          <p:stCondLst>
                                            <p:cond delay="0"/>
                                          </p:stCondLst>
                                        </p:cTn>
                                        <p:tgtEl>
                                          <p:spTgt spid="31"/>
                                        </p:tgtEl>
                                        <p:attrNameLst>
                                          <p:attrName>style.visibility</p:attrName>
                                        </p:attrNameLst>
                                      </p:cBhvr>
                                      <p:to>
                                        <p:strVal val="visible"/>
                                      </p:to>
                                    </p:set>
                                    <p:anim calcmode="lin" valueType="num">
                                      <p:cBhvr additive="base">
                                        <p:cTn id="96" dur="500" fill="hold"/>
                                        <p:tgtEl>
                                          <p:spTgt spid="31"/>
                                        </p:tgtEl>
                                        <p:attrNameLst>
                                          <p:attrName>ppt_x</p:attrName>
                                        </p:attrNameLst>
                                      </p:cBhvr>
                                      <p:tavLst>
                                        <p:tav tm="0">
                                          <p:val>
                                            <p:strVal val="#ppt_x"/>
                                          </p:val>
                                        </p:tav>
                                        <p:tav tm="100000">
                                          <p:val>
                                            <p:strVal val="#ppt_x"/>
                                          </p:val>
                                        </p:tav>
                                      </p:tavLst>
                                    </p:anim>
                                    <p:anim calcmode="lin" valueType="num">
                                      <p:cBhvr additive="base">
                                        <p:cTn id="9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500"/>
                                        <p:tgtEl>
                                          <p:spTgt spid="48"/>
                                        </p:tgtEl>
                                      </p:cBhvr>
                                    </p:animEffect>
                                  </p:childTnLst>
                                </p:cTn>
                              </p:par>
                            </p:childTnLst>
                          </p:cTn>
                        </p:par>
                        <p:par>
                          <p:cTn id="103" fill="hold">
                            <p:stCondLst>
                              <p:cond delay="500"/>
                            </p:stCondLst>
                            <p:childTnLst>
                              <p:par>
                                <p:cTn id="104" presetID="2" presetClass="entr" presetSubtype="8" fill="hold" nodeType="afterEffect">
                                  <p:stCondLst>
                                    <p:cond delay="0"/>
                                  </p:stCondLst>
                                  <p:childTnLst>
                                    <p:set>
                                      <p:cBhvr>
                                        <p:cTn id="105" dur="1" fill="hold">
                                          <p:stCondLst>
                                            <p:cond delay="0"/>
                                          </p:stCondLst>
                                        </p:cTn>
                                        <p:tgtEl>
                                          <p:spTgt spid="37"/>
                                        </p:tgtEl>
                                        <p:attrNameLst>
                                          <p:attrName>style.visibility</p:attrName>
                                        </p:attrNameLst>
                                      </p:cBhvr>
                                      <p:to>
                                        <p:strVal val="visible"/>
                                      </p:to>
                                    </p:set>
                                    <p:anim calcmode="lin" valueType="num">
                                      <p:cBhvr additive="base">
                                        <p:cTn id="106" dur="500" fill="hold"/>
                                        <p:tgtEl>
                                          <p:spTgt spid="37"/>
                                        </p:tgtEl>
                                        <p:attrNameLst>
                                          <p:attrName>ppt_x</p:attrName>
                                        </p:attrNameLst>
                                      </p:cBhvr>
                                      <p:tavLst>
                                        <p:tav tm="0">
                                          <p:val>
                                            <p:strVal val="0-#ppt_w/2"/>
                                          </p:val>
                                        </p:tav>
                                        <p:tav tm="100000">
                                          <p:val>
                                            <p:strVal val="#ppt_x"/>
                                          </p:val>
                                        </p:tav>
                                      </p:tavLst>
                                    </p:anim>
                                    <p:anim calcmode="lin" valueType="num">
                                      <p:cBhvr additive="base">
                                        <p:cTn id="107" dur="500" fill="hold"/>
                                        <p:tgtEl>
                                          <p:spTgt spid="37"/>
                                        </p:tgtEl>
                                        <p:attrNameLst>
                                          <p:attrName>ppt_y</p:attrName>
                                        </p:attrNameLst>
                                      </p:cBhvr>
                                      <p:tavLst>
                                        <p:tav tm="0">
                                          <p:val>
                                            <p:strVal val="#ppt_y"/>
                                          </p:val>
                                        </p:tav>
                                        <p:tav tm="100000">
                                          <p:val>
                                            <p:strVal val="#ppt_y"/>
                                          </p:val>
                                        </p:tav>
                                      </p:tavLst>
                                    </p:anim>
                                  </p:childTnLst>
                                </p:cTn>
                              </p:par>
                            </p:childTnLst>
                          </p:cTn>
                        </p:par>
                        <p:par>
                          <p:cTn id="108" fill="hold">
                            <p:stCondLst>
                              <p:cond delay="1000"/>
                            </p:stCondLst>
                            <p:childTnLst>
                              <p:par>
                                <p:cTn id="109" presetID="2" presetClass="entr" presetSubtype="8" fill="hold" nodeType="afterEffect">
                                  <p:stCondLst>
                                    <p:cond delay="0"/>
                                  </p:stCondLst>
                                  <p:childTnLst>
                                    <p:set>
                                      <p:cBhvr>
                                        <p:cTn id="110" dur="1" fill="hold">
                                          <p:stCondLst>
                                            <p:cond delay="0"/>
                                          </p:stCondLst>
                                        </p:cTn>
                                        <p:tgtEl>
                                          <p:spTgt spid="39"/>
                                        </p:tgtEl>
                                        <p:attrNameLst>
                                          <p:attrName>style.visibility</p:attrName>
                                        </p:attrNameLst>
                                      </p:cBhvr>
                                      <p:to>
                                        <p:strVal val="visible"/>
                                      </p:to>
                                    </p:set>
                                    <p:anim calcmode="lin" valueType="num">
                                      <p:cBhvr additive="base">
                                        <p:cTn id="111" dur="500" fill="hold"/>
                                        <p:tgtEl>
                                          <p:spTgt spid="39"/>
                                        </p:tgtEl>
                                        <p:attrNameLst>
                                          <p:attrName>ppt_x</p:attrName>
                                        </p:attrNameLst>
                                      </p:cBhvr>
                                      <p:tavLst>
                                        <p:tav tm="0">
                                          <p:val>
                                            <p:strVal val="0-#ppt_w/2"/>
                                          </p:val>
                                        </p:tav>
                                        <p:tav tm="100000">
                                          <p:val>
                                            <p:strVal val="#ppt_x"/>
                                          </p:val>
                                        </p:tav>
                                      </p:tavLst>
                                    </p:anim>
                                    <p:anim calcmode="lin" valueType="num">
                                      <p:cBhvr additive="base">
                                        <p:cTn id="112" dur="500" fill="hold"/>
                                        <p:tgtEl>
                                          <p:spTgt spid="39"/>
                                        </p:tgtEl>
                                        <p:attrNameLst>
                                          <p:attrName>ppt_y</p:attrName>
                                        </p:attrNameLst>
                                      </p:cBhvr>
                                      <p:tavLst>
                                        <p:tav tm="0">
                                          <p:val>
                                            <p:strVal val="#ppt_y"/>
                                          </p:val>
                                        </p:tav>
                                        <p:tav tm="100000">
                                          <p:val>
                                            <p:strVal val="#ppt_y"/>
                                          </p:val>
                                        </p:tav>
                                      </p:tavLst>
                                    </p:anim>
                                  </p:childTnLst>
                                </p:cTn>
                              </p:par>
                            </p:childTnLst>
                          </p:cTn>
                        </p:par>
                        <p:par>
                          <p:cTn id="113" fill="hold">
                            <p:stCondLst>
                              <p:cond delay="1500"/>
                            </p:stCondLst>
                            <p:childTnLst>
                              <p:par>
                                <p:cTn id="114" presetID="2" presetClass="entr" presetSubtype="8" fill="hold" grpId="0" nodeType="afterEffect">
                                  <p:stCondLst>
                                    <p:cond delay="0"/>
                                  </p:stCondLst>
                                  <p:childTnLst>
                                    <p:set>
                                      <p:cBhvr>
                                        <p:cTn id="115" dur="1" fill="hold">
                                          <p:stCondLst>
                                            <p:cond delay="0"/>
                                          </p:stCondLst>
                                        </p:cTn>
                                        <p:tgtEl>
                                          <p:spTgt spid="32"/>
                                        </p:tgtEl>
                                        <p:attrNameLst>
                                          <p:attrName>style.visibility</p:attrName>
                                        </p:attrNameLst>
                                      </p:cBhvr>
                                      <p:to>
                                        <p:strVal val="visible"/>
                                      </p:to>
                                    </p:set>
                                    <p:anim calcmode="lin" valueType="num">
                                      <p:cBhvr additive="base">
                                        <p:cTn id="116" dur="500" fill="hold"/>
                                        <p:tgtEl>
                                          <p:spTgt spid="32"/>
                                        </p:tgtEl>
                                        <p:attrNameLst>
                                          <p:attrName>ppt_x</p:attrName>
                                        </p:attrNameLst>
                                      </p:cBhvr>
                                      <p:tavLst>
                                        <p:tav tm="0">
                                          <p:val>
                                            <p:strVal val="0-#ppt_w/2"/>
                                          </p:val>
                                        </p:tav>
                                        <p:tav tm="100000">
                                          <p:val>
                                            <p:strVal val="#ppt_x"/>
                                          </p:val>
                                        </p:tav>
                                      </p:tavLst>
                                    </p:anim>
                                    <p:anim calcmode="lin" valueType="num">
                                      <p:cBhvr additive="base">
                                        <p:cTn id="11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grpId="0" nodeType="click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barn(inVertical)">
                                      <p:cBhvr>
                                        <p:cTn id="122" dur="500"/>
                                        <p:tgtEl>
                                          <p:spTgt spid="44"/>
                                        </p:tgtEl>
                                      </p:cBhvr>
                                    </p:animEffect>
                                  </p:childTnLst>
                                </p:cTn>
                              </p:par>
                            </p:childTnLst>
                          </p:cTn>
                        </p:par>
                        <p:par>
                          <p:cTn id="123" fill="hold">
                            <p:stCondLst>
                              <p:cond delay="500"/>
                            </p:stCondLst>
                            <p:childTnLst>
                              <p:par>
                                <p:cTn id="124" presetID="42"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anim calcmode="lin" valueType="num">
                                      <p:cBhvr>
                                        <p:cTn id="127" dur="500" fill="hold"/>
                                        <p:tgtEl>
                                          <p:spTgt spid="41"/>
                                        </p:tgtEl>
                                        <p:attrNameLst>
                                          <p:attrName>ppt_x</p:attrName>
                                        </p:attrNameLst>
                                      </p:cBhvr>
                                      <p:tavLst>
                                        <p:tav tm="0">
                                          <p:val>
                                            <p:strVal val="#ppt_x"/>
                                          </p:val>
                                        </p:tav>
                                        <p:tav tm="100000">
                                          <p:val>
                                            <p:strVal val="#ppt_x"/>
                                          </p:val>
                                        </p:tav>
                                      </p:tavLst>
                                    </p:anim>
                                    <p:anim calcmode="lin" valueType="num">
                                      <p:cBhvr>
                                        <p:cTn id="128" dur="500" fill="hold"/>
                                        <p:tgtEl>
                                          <p:spTgt spid="41"/>
                                        </p:tgtEl>
                                        <p:attrNameLst>
                                          <p:attrName>ppt_y</p:attrName>
                                        </p:attrNameLst>
                                      </p:cBhvr>
                                      <p:tavLst>
                                        <p:tav tm="0">
                                          <p:val>
                                            <p:strVal val="#ppt_y+.1"/>
                                          </p:val>
                                        </p:tav>
                                        <p:tav tm="100000">
                                          <p:val>
                                            <p:strVal val="#ppt_y"/>
                                          </p:val>
                                        </p:tav>
                                      </p:tavLst>
                                    </p:anim>
                                  </p:childTnLst>
                                </p:cTn>
                              </p:par>
                            </p:childTnLst>
                          </p:cTn>
                        </p:par>
                        <p:par>
                          <p:cTn id="129" fill="hold">
                            <p:stCondLst>
                              <p:cond delay="1000"/>
                            </p:stCondLst>
                            <p:childTnLst>
                              <p:par>
                                <p:cTn id="130" presetID="42" presetClass="entr" presetSubtype="0" fill="hold" grpId="0"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fade">
                                      <p:cBhvr>
                                        <p:cTn id="132" dur="500"/>
                                        <p:tgtEl>
                                          <p:spTgt spid="45"/>
                                        </p:tgtEl>
                                      </p:cBhvr>
                                    </p:animEffect>
                                    <p:anim calcmode="lin" valueType="num">
                                      <p:cBhvr>
                                        <p:cTn id="133" dur="500" fill="hold"/>
                                        <p:tgtEl>
                                          <p:spTgt spid="45"/>
                                        </p:tgtEl>
                                        <p:attrNameLst>
                                          <p:attrName>ppt_x</p:attrName>
                                        </p:attrNameLst>
                                      </p:cBhvr>
                                      <p:tavLst>
                                        <p:tav tm="0">
                                          <p:val>
                                            <p:strVal val="#ppt_x"/>
                                          </p:val>
                                        </p:tav>
                                        <p:tav tm="100000">
                                          <p:val>
                                            <p:strVal val="#ppt_x"/>
                                          </p:val>
                                        </p:tav>
                                      </p:tavLst>
                                    </p:anim>
                                    <p:anim calcmode="lin" valueType="num">
                                      <p:cBhvr>
                                        <p:cTn id="134"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49"/>
                                        </p:tgtEl>
                                        <p:attrNameLst>
                                          <p:attrName>style.visibility</p:attrName>
                                        </p:attrNameLst>
                                      </p:cBhvr>
                                      <p:to>
                                        <p:strVal val="visible"/>
                                      </p:to>
                                    </p:set>
                                    <p:animEffect transition="in" filter="fade">
                                      <p:cBhvr>
                                        <p:cTn id="139" dur="500"/>
                                        <p:tgtEl>
                                          <p:spTgt spid="49"/>
                                        </p:tgtEl>
                                      </p:cBhvr>
                                    </p:animEffect>
                                  </p:childTnLst>
                                </p:cTn>
                              </p:par>
                            </p:childTnLst>
                          </p:cTn>
                        </p:par>
                        <p:par>
                          <p:cTn id="140" fill="hold">
                            <p:stCondLst>
                              <p:cond delay="500"/>
                            </p:stCondLst>
                            <p:childTnLst>
                              <p:par>
                                <p:cTn id="141" presetID="2" presetClass="entr" presetSubtype="2" fill="hold" nodeType="afterEffect">
                                  <p:stCondLst>
                                    <p:cond delay="0"/>
                                  </p:stCondLst>
                                  <p:childTnLst>
                                    <p:set>
                                      <p:cBhvr>
                                        <p:cTn id="142" dur="1" fill="hold">
                                          <p:stCondLst>
                                            <p:cond delay="0"/>
                                          </p:stCondLst>
                                        </p:cTn>
                                        <p:tgtEl>
                                          <p:spTgt spid="46"/>
                                        </p:tgtEl>
                                        <p:attrNameLst>
                                          <p:attrName>style.visibility</p:attrName>
                                        </p:attrNameLst>
                                      </p:cBhvr>
                                      <p:to>
                                        <p:strVal val="visible"/>
                                      </p:to>
                                    </p:set>
                                    <p:anim calcmode="lin" valueType="num">
                                      <p:cBhvr additive="base">
                                        <p:cTn id="143" dur="500" fill="hold"/>
                                        <p:tgtEl>
                                          <p:spTgt spid="46"/>
                                        </p:tgtEl>
                                        <p:attrNameLst>
                                          <p:attrName>ppt_x</p:attrName>
                                        </p:attrNameLst>
                                      </p:cBhvr>
                                      <p:tavLst>
                                        <p:tav tm="0">
                                          <p:val>
                                            <p:strVal val="1+#ppt_w/2"/>
                                          </p:val>
                                        </p:tav>
                                        <p:tav tm="100000">
                                          <p:val>
                                            <p:strVal val="#ppt_x"/>
                                          </p:val>
                                        </p:tav>
                                      </p:tavLst>
                                    </p:anim>
                                    <p:anim calcmode="lin" valueType="num">
                                      <p:cBhvr additive="base">
                                        <p:cTn id="144" dur="500" fill="hold"/>
                                        <p:tgtEl>
                                          <p:spTgt spid="46"/>
                                        </p:tgtEl>
                                        <p:attrNameLst>
                                          <p:attrName>ppt_y</p:attrName>
                                        </p:attrNameLst>
                                      </p:cBhvr>
                                      <p:tavLst>
                                        <p:tav tm="0">
                                          <p:val>
                                            <p:strVal val="#ppt_y"/>
                                          </p:val>
                                        </p:tav>
                                        <p:tav tm="100000">
                                          <p:val>
                                            <p:strVal val="#ppt_y"/>
                                          </p:val>
                                        </p:tav>
                                      </p:tavLst>
                                    </p:anim>
                                  </p:childTnLst>
                                </p:cTn>
                              </p:par>
                            </p:childTnLst>
                          </p:cTn>
                        </p:par>
                        <p:par>
                          <p:cTn id="145" fill="hold">
                            <p:stCondLst>
                              <p:cond delay="1000"/>
                            </p:stCondLst>
                            <p:childTnLst>
                              <p:par>
                                <p:cTn id="146" presetID="2" presetClass="entr" presetSubtype="2" fill="hold" grpId="0" nodeType="afterEffect">
                                  <p:stCondLst>
                                    <p:cond delay="0"/>
                                  </p:stCondLst>
                                  <p:childTnLst>
                                    <p:set>
                                      <p:cBhvr>
                                        <p:cTn id="147" dur="1" fill="hold">
                                          <p:stCondLst>
                                            <p:cond delay="0"/>
                                          </p:stCondLst>
                                        </p:cTn>
                                        <p:tgtEl>
                                          <p:spTgt spid="47"/>
                                        </p:tgtEl>
                                        <p:attrNameLst>
                                          <p:attrName>style.visibility</p:attrName>
                                        </p:attrNameLst>
                                      </p:cBhvr>
                                      <p:to>
                                        <p:strVal val="visible"/>
                                      </p:to>
                                    </p:set>
                                    <p:anim calcmode="lin" valueType="num">
                                      <p:cBhvr additive="base">
                                        <p:cTn id="148" dur="500" fill="hold"/>
                                        <p:tgtEl>
                                          <p:spTgt spid="47"/>
                                        </p:tgtEl>
                                        <p:attrNameLst>
                                          <p:attrName>ppt_x</p:attrName>
                                        </p:attrNameLst>
                                      </p:cBhvr>
                                      <p:tavLst>
                                        <p:tav tm="0">
                                          <p:val>
                                            <p:strVal val="1+#ppt_w/2"/>
                                          </p:val>
                                        </p:tav>
                                        <p:tav tm="100000">
                                          <p:val>
                                            <p:strVal val="#ppt_x"/>
                                          </p:val>
                                        </p:tav>
                                      </p:tavLst>
                                    </p:anim>
                                    <p:anim calcmode="lin" valueType="num">
                                      <p:cBhvr additive="base">
                                        <p:cTn id="149"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9" grpId="0" animBg="1"/>
      <p:bldP spid="20" grpId="0" animBg="1"/>
      <p:bldP spid="21" grpId="0" animBg="1"/>
      <p:bldP spid="23" grpId="0" animBg="1"/>
      <p:bldP spid="24" grpId="0" animBg="1"/>
      <p:bldP spid="26" grpId="0" animBg="1"/>
      <p:bldP spid="27" grpId="0" animBg="1"/>
      <p:bldP spid="31" grpId="0" animBg="1"/>
      <p:bldP spid="32" grpId="0" animBg="1"/>
      <p:bldP spid="44" grpId="0" animBg="1"/>
      <p:bldP spid="45" grpId="0" animBg="1"/>
      <p:bldP spid="47" grpId="0" animBg="1"/>
      <p:bldP spid="48" grpId="0" animBg="1"/>
      <p:bldP spid="49" grpId="0" animBg="1"/>
      <p:bldP spid="50" grpId="0"/>
      <p:bldP spid="50" grpId="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9.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10.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3.xml><?xml version="1.0" encoding="utf-8"?>
<a:theme xmlns:a="http://schemas.openxmlformats.org/drawingml/2006/main" name="3_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4.xml><?xml version="1.0" encoding="utf-8"?>
<a:theme xmlns:a="http://schemas.openxmlformats.org/drawingml/2006/main" name="4_Circuit">
  <a:themeElements>
    <a:clrScheme name="Circuit">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ppt/theme/theme5.xml><?xml version="1.0" encoding="utf-8"?>
<a:theme xmlns:a="http://schemas.openxmlformats.org/drawingml/2006/main" name="5_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6.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7.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8.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9.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TM04033919[[fn=Circuit]]</Template>
  <TotalTime>1336</TotalTime>
  <Words>853</Words>
  <Application>Microsoft Office PowerPoint</Application>
  <PresentationFormat>On-screen Show (16:9)</PresentationFormat>
  <Paragraphs>83</Paragraphs>
  <Slides>25</Slides>
  <Notes>24</Notes>
  <HiddenSlides>0</HiddenSlides>
  <MMClips>0</MMClips>
  <ScaleCrop>false</ScaleCrop>
  <HeadingPairs>
    <vt:vector size="6" baseType="variant">
      <vt:variant>
        <vt:lpstr>Fonts Used</vt:lpstr>
      </vt:variant>
      <vt:variant>
        <vt:i4>7</vt:i4>
      </vt:variant>
      <vt:variant>
        <vt:lpstr>Theme</vt:lpstr>
      </vt:variant>
      <vt:variant>
        <vt:i4>9</vt:i4>
      </vt:variant>
      <vt:variant>
        <vt:lpstr>Slide Titles</vt:lpstr>
      </vt:variant>
      <vt:variant>
        <vt:i4>25</vt:i4>
      </vt:variant>
    </vt:vector>
  </HeadingPairs>
  <TitlesOfParts>
    <vt:vector size="41" baseType="lpstr">
      <vt:lpstr>Wingdings</vt:lpstr>
      <vt:lpstr>Bierstadt</vt:lpstr>
      <vt:lpstr>Corbel</vt:lpstr>
      <vt:lpstr>Tw Cen MT</vt:lpstr>
      <vt:lpstr>Advent Pro Medium</vt:lpstr>
      <vt:lpstr>Garamond</vt:lpstr>
      <vt:lpstr>Arial</vt:lpstr>
      <vt:lpstr>1_Circuit</vt:lpstr>
      <vt:lpstr>2_Circuit</vt:lpstr>
      <vt:lpstr>3_Circuit</vt:lpstr>
      <vt:lpstr>4_Circuit</vt:lpstr>
      <vt:lpstr>5_Circuit</vt:lpstr>
      <vt:lpstr>Parallax</vt:lpstr>
      <vt:lpstr>Circuit</vt:lpstr>
      <vt:lpstr>Organic</vt:lpstr>
      <vt:lpstr>1_Parallax</vt:lpstr>
      <vt:lpstr>PREDICTIONS USING FITNESS TRACKERS</vt:lpstr>
      <vt:lpstr>THE TEAM – GROUP C </vt:lpstr>
      <vt:lpstr>01</vt:lpstr>
      <vt:lpstr>PowerPoint Presentation</vt:lpstr>
      <vt:lpstr>HYPOTHESIS</vt:lpstr>
      <vt:lpstr>02</vt:lpstr>
      <vt:lpstr>Data Source</vt:lpstr>
      <vt:lpstr>Data Exploration (Analytical Process)</vt:lpstr>
      <vt:lpstr>PowerPoint Presentation</vt:lpstr>
      <vt:lpstr>Data Exploration (Exploratory Phase)</vt:lpstr>
      <vt:lpstr>Exploratory Phase</vt:lpstr>
      <vt:lpstr>Exploratory Phase</vt:lpstr>
      <vt:lpstr>Data Exploration (Analysis Phase)</vt:lpstr>
      <vt:lpstr>AnaLYSIS OF DATABASE</vt:lpstr>
      <vt:lpstr>Machine Learning</vt:lpstr>
      <vt:lpstr>PowerPoint Presentation</vt:lpstr>
      <vt:lpstr>Machine Learning</vt:lpstr>
      <vt:lpstr>Machine Learning MAPE</vt:lpstr>
      <vt:lpstr>Constraints</vt:lpstr>
      <vt:lpstr>PowerPoint Presentation</vt:lpstr>
      <vt:lpstr>DASHBOARD</vt:lpstr>
      <vt:lpstr>CONCLUSION</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PREDICTIONS USING FITNESS TRACKERS</dc:title>
  <dc:creator>Qaseem Hassan</dc:creator>
  <cp:lastModifiedBy>Qaseem Hassan</cp:lastModifiedBy>
  <cp:revision>14</cp:revision>
  <dcterms:modified xsi:type="dcterms:W3CDTF">2022-06-08T01:39:01Z</dcterms:modified>
</cp:coreProperties>
</file>